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18" r:id="rId3"/>
    <p:sldId id="319" r:id="rId4"/>
    <p:sldId id="320" r:id="rId5"/>
    <p:sldId id="257" r:id="rId6"/>
    <p:sldId id="321" r:id="rId7"/>
    <p:sldId id="258" r:id="rId8"/>
    <p:sldId id="280" r:id="rId9"/>
    <p:sldId id="260" r:id="rId10"/>
    <p:sldId id="281" r:id="rId11"/>
    <p:sldId id="282" r:id="rId12"/>
    <p:sldId id="283" r:id="rId13"/>
    <p:sldId id="285" r:id="rId14"/>
    <p:sldId id="286" r:id="rId15"/>
    <p:sldId id="284" r:id="rId16"/>
    <p:sldId id="287" r:id="rId17"/>
    <p:sldId id="288" r:id="rId18"/>
    <p:sldId id="290" r:id="rId19"/>
    <p:sldId id="289" r:id="rId20"/>
    <p:sldId id="291" r:id="rId21"/>
    <p:sldId id="293" r:id="rId22"/>
    <p:sldId id="292"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275" r:id="rId40"/>
    <p:sldId id="310" r:id="rId41"/>
    <p:sldId id="276" r:id="rId42"/>
    <p:sldId id="311" r:id="rId43"/>
    <p:sldId id="312" r:id="rId44"/>
    <p:sldId id="322" r:id="rId45"/>
    <p:sldId id="277" r:id="rId46"/>
    <p:sldId id="278" r:id="rId47"/>
    <p:sldId id="316" r:id="rId48"/>
    <p:sldId id="313" r:id="rId49"/>
    <p:sldId id="314" r:id="rId50"/>
    <p:sldId id="315" r:id="rId51"/>
    <p:sldId id="317" r:id="rId52"/>
    <p:sldId id="27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752C67E-4C7E-4E88-BD38-3E9F3EAB4CD7}">
          <p14:sldIdLst>
            <p14:sldId id="256"/>
            <p14:sldId id="318"/>
            <p14:sldId id="319"/>
            <p14:sldId id="320"/>
            <p14:sldId id="257"/>
            <p14:sldId id="321"/>
            <p14:sldId id="258"/>
          </p14:sldIdLst>
        </p14:section>
        <p14:section name="History" id="{EE21A854-32D1-4CAC-BB7C-B90574A1303A}">
          <p14:sldIdLst>
            <p14:sldId id="280"/>
          </p14:sldIdLst>
        </p14:section>
        <p14:section name="Basics" id="{DFDA6D67-D21A-4F61-8978-1AF11C82F0F6}">
          <p14:sldIdLst>
            <p14:sldId id="260"/>
            <p14:sldId id="281"/>
            <p14:sldId id="282"/>
            <p14:sldId id="283"/>
            <p14:sldId id="285"/>
            <p14:sldId id="286"/>
          </p14:sldIdLst>
        </p14:section>
        <p14:section name="Requests" id="{89A40207-9436-4803-A01A-87B877CEB2E9}">
          <p14:sldIdLst>
            <p14:sldId id="284"/>
            <p14:sldId id="287"/>
            <p14:sldId id="288"/>
            <p14:sldId id="290"/>
            <p14:sldId id="289"/>
            <p14:sldId id="291"/>
            <p14:sldId id="293"/>
            <p14:sldId id="292"/>
            <p14:sldId id="294"/>
          </p14:sldIdLst>
        </p14:section>
        <p14:section name="Collections" id="{D23BA0B6-49A1-4128-A85B-18B4A5AAA73D}">
          <p14:sldIdLst>
            <p14:sldId id="295"/>
            <p14:sldId id="296"/>
            <p14:sldId id="297"/>
            <p14:sldId id="298"/>
            <p14:sldId id="299"/>
            <p14:sldId id="300"/>
          </p14:sldIdLst>
        </p14:section>
        <p14:section name="Variables" id="{26FC85C7-17EB-463B-9413-D22E2CBA55CF}">
          <p14:sldIdLst>
            <p14:sldId id="301"/>
            <p14:sldId id="302"/>
            <p14:sldId id="303"/>
            <p14:sldId id="304"/>
          </p14:sldIdLst>
        </p14:section>
        <p14:section name="Testing" id="{20CB87A2-4323-4E8E-B340-E08E9279A19E}">
          <p14:sldIdLst>
            <p14:sldId id="305"/>
            <p14:sldId id="306"/>
            <p14:sldId id="307"/>
            <p14:sldId id="308"/>
            <p14:sldId id="309"/>
          </p14:sldIdLst>
        </p14:section>
        <p14:section name="Advanced" id="{F8D6869D-33A5-4755-B0AC-9AE0B8875B22}">
          <p14:sldIdLst>
            <p14:sldId id="275"/>
            <p14:sldId id="310"/>
            <p14:sldId id="276"/>
            <p14:sldId id="311"/>
            <p14:sldId id="312"/>
            <p14:sldId id="322"/>
            <p14:sldId id="277"/>
            <p14:sldId id="278"/>
            <p14:sldId id="316"/>
            <p14:sldId id="313"/>
            <p14:sldId id="314"/>
            <p14:sldId id="315"/>
            <p14:sldId id="317"/>
          </p14:sldIdLst>
        </p14:section>
        <p14:section name="Outro" id="{67C92C27-54E8-4BBB-BE6A-5E00F990A00F}">
          <p14:sldIdLst>
            <p14:sldId id="2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eb" initials="C" lastIdx="1" clrIdx="0">
    <p:extLst>
      <p:ext uri="{19B8F6BF-5375-455C-9EA6-DF929625EA0E}">
        <p15:presenceInfo xmlns:p15="http://schemas.microsoft.com/office/powerpoint/2012/main" userId="Caleb"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F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27" autoAdjust="0"/>
    <p:restoredTop sz="85396" autoAdjust="0"/>
  </p:normalViewPr>
  <p:slideViewPr>
    <p:cSldViewPr snapToGrid="0">
      <p:cViewPr varScale="1">
        <p:scale>
          <a:sx n="133" d="100"/>
          <a:sy n="133" d="100"/>
        </p:scale>
        <p:origin x="110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B60F2-5F4A-41A9-A0CA-FA3C20575E1D}" type="datetimeFigureOut">
              <a:rPr lang="en-US" smtClean="0"/>
              <a:t>7/1/2021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CB5D0-D938-4355-9E35-112951920DFA}" type="slidenum">
              <a:rPr lang="en-US" smtClean="0"/>
              <a:t>‹#›</a:t>
            </a:fld>
            <a:endParaRPr lang="en-US"/>
          </a:p>
        </p:txBody>
      </p:sp>
    </p:spTree>
    <p:extLst>
      <p:ext uri="{BB962C8B-B14F-4D97-AF65-F5344CB8AC3E}">
        <p14:creationId xmlns:p14="http://schemas.microsoft.com/office/powerpoint/2010/main" val="2028281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Caleb, and I’m so glad you’re spending some time with me today. This is my talk, Postman…</a:t>
            </a:r>
          </a:p>
          <a:p>
            <a:endParaRPr lang="en-US" dirty="0"/>
          </a:p>
          <a:p>
            <a:r>
              <a:rPr lang="en-US" dirty="0"/>
              <a:t>Wait, that’s not the title on the schedule.</a:t>
            </a:r>
          </a:p>
        </p:txBody>
      </p:sp>
      <p:sp>
        <p:nvSpPr>
          <p:cNvPr id="4" name="Slide Number Placeholder 3"/>
          <p:cNvSpPr>
            <a:spLocks noGrp="1"/>
          </p:cNvSpPr>
          <p:nvPr>
            <p:ph type="sldNum" sz="quarter" idx="5"/>
          </p:nvPr>
        </p:nvSpPr>
        <p:spPr/>
        <p:txBody>
          <a:bodyPr/>
          <a:lstStyle/>
          <a:p>
            <a:fld id="{32DCB5D0-D938-4355-9E35-112951920DFA}" type="slidenum">
              <a:rPr lang="en-US" smtClean="0"/>
              <a:t>1</a:t>
            </a:fld>
            <a:endParaRPr lang="en-US"/>
          </a:p>
        </p:txBody>
      </p:sp>
    </p:spTree>
    <p:extLst>
      <p:ext uri="{BB962C8B-B14F-4D97-AF65-F5344CB8AC3E}">
        <p14:creationId xmlns:p14="http://schemas.microsoft.com/office/powerpoint/2010/main" val="175617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Whew. That was a close one. This looks much better. I’ll note that I’m running this on my work mac, but postman is completely cross platform. You can run it on whatever computer you have.</a:t>
            </a:r>
          </a:p>
        </p:txBody>
      </p:sp>
      <p:sp>
        <p:nvSpPr>
          <p:cNvPr id="4" name="Slide Number Placeholder 3"/>
          <p:cNvSpPr>
            <a:spLocks noGrp="1"/>
          </p:cNvSpPr>
          <p:nvPr>
            <p:ph type="sldNum" sz="quarter" idx="5"/>
          </p:nvPr>
        </p:nvSpPr>
        <p:spPr/>
        <p:txBody>
          <a:bodyPr/>
          <a:lstStyle/>
          <a:p>
            <a:fld id="{32DCB5D0-D938-4355-9E35-112951920DFA}" type="slidenum">
              <a:rPr lang="en-US" smtClean="0"/>
              <a:t>10</a:t>
            </a:fld>
            <a:endParaRPr lang="en-US"/>
          </a:p>
        </p:txBody>
      </p:sp>
    </p:spTree>
    <p:extLst>
      <p:ext uri="{BB962C8B-B14F-4D97-AF65-F5344CB8AC3E}">
        <p14:creationId xmlns:p14="http://schemas.microsoft.com/office/powerpoint/2010/main" val="414107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that we’ve got that all fixed, let’s cover some basics. Let’s start with HTTP. The hyper text transfer protocol. Let’s break that down a little bit:</a:t>
            </a:r>
          </a:p>
          <a:p>
            <a:endParaRPr lang="en-US" dirty="0"/>
          </a:p>
          <a:p>
            <a:pPr marL="171450" indent="-171450">
              <a:buFontTx/>
              <a:buChar char="-"/>
            </a:pPr>
            <a:r>
              <a:rPr lang="en-US" dirty="0"/>
              <a:t>Hypertext means anything you write while under the effects of good coffee, like HTML, CSS, or </a:t>
            </a:r>
            <a:r>
              <a:rPr lang="en-US" dirty="0" err="1"/>
              <a:t>Javascript</a:t>
            </a:r>
            <a:r>
              <a:rPr lang="en-US" dirty="0"/>
              <a:t>. </a:t>
            </a:r>
          </a:p>
          <a:p>
            <a:pPr marL="171450" indent="-171450">
              <a:buFontTx/>
              <a:buChar char="-"/>
            </a:pPr>
            <a:r>
              <a:rPr lang="en-US" dirty="0"/>
              <a:t>Transfer means we’re talking about moving that text between a source and a destination.</a:t>
            </a:r>
          </a:p>
          <a:p>
            <a:pPr marL="171450" indent="-171450">
              <a:buFontTx/>
              <a:buChar char="-"/>
            </a:pPr>
            <a:r>
              <a:rPr lang="en-US" dirty="0"/>
              <a:t>Protocol just means that this is a structured way of doing things. It has a formal definition, called a specification, that I highly recommend if you’re having trouble sleeping.</a:t>
            </a:r>
          </a:p>
          <a:p>
            <a:pPr marL="171450" indent="-171450">
              <a:buFontTx/>
              <a:buChar char="-"/>
            </a:pPr>
            <a:endParaRPr lang="en-US" dirty="0"/>
          </a:p>
          <a:p>
            <a:pPr marL="0" indent="0">
              <a:buFontTx/>
              <a:buNone/>
            </a:pPr>
            <a:r>
              <a:rPr lang="en-US" dirty="0"/>
              <a:t>All together, HTTP is a protocol that tells us how we can talk to web servers. </a:t>
            </a:r>
          </a:p>
        </p:txBody>
      </p:sp>
      <p:sp>
        <p:nvSpPr>
          <p:cNvPr id="4" name="Slide Number Placeholder 3"/>
          <p:cNvSpPr>
            <a:spLocks noGrp="1"/>
          </p:cNvSpPr>
          <p:nvPr>
            <p:ph type="sldNum" sz="quarter" idx="5"/>
          </p:nvPr>
        </p:nvSpPr>
        <p:spPr/>
        <p:txBody>
          <a:bodyPr/>
          <a:lstStyle/>
          <a:p>
            <a:fld id="{32DCB5D0-D938-4355-9E35-112951920DFA}" type="slidenum">
              <a:rPr lang="en-US" smtClean="0"/>
              <a:t>11</a:t>
            </a:fld>
            <a:endParaRPr lang="en-US"/>
          </a:p>
        </p:txBody>
      </p:sp>
    </p:spTree>
    <p:extLst>
      <p:ext uri="{BB962C8B-B14F-4D97-AF65-F5344CB8AC3E}">
        <p14:creationId xmlns:p14="http://schemas.microsoft.com/office/powerpoint/2010/main" val="307243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to a web server. The first part of interacting with a webserver is that you make a request. For example, if you’re talking to twitter’s API, you might ask for some tweets.</a:t>
            </a:r>
          </a:p>
          <a:p>
            <a:endParaRPr lang="en-US" dirty="0"/>
          </a:p>
          <a:p>
            <a:r>
              <a:rPr lang="en-US" dirty="0"/>
              <a:t>Once you’ve made the request, the webserver must decide how to respond. </a:t>
            </a:r>
          </a:p>
        </p:txBody>
      </p:sp>
      <p:sp>
        <p:nvSpPr>
          <p:cNvPr id="4" name="Slide Number Placeholder 3"/>
          <p:cNvSpPr>
            <a:spLocks noGrp="1"/>
          </p:cNvSpPr>
          <p:nvPr>
            <p:ph type="sldNum" sz="quarter" idx="5"/>
          </p:nvPr>
        </p:nvSpPr>
        <p:spPr/>
        <p:txBody>
          <a:bodyPr/>
          <a:lstStyle/>
          <a:p>
            <a:fld id="{32DCB5D0-D938-4355-9E35-112951920DFA}" type="slidenum">
              <a:rPr lang="en-US" smtClean="0"/>
              <a:t>12</a:t>
            </a:fld>
            <a:endParaRPr lang="en-US"/>
          </a:p>
        </p:txBody>
      </p:sp>
    </p:spTree>
    <p:extLst>
      <p:ext uri="{BB962C8B-B14F-4D97-AF65-F5344CB8AC3E}">
        <p14:creationId xmlns:p14="http://schemas.microsoft.com/office/powerpoint/2010/main" val="970567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could say “I’m sorry Dave, I’m afraid I can’t do that”</a:t>
            </a:r>
          </a:p>
        </p:txBody>
      </p:sp>
      <p:sp>
        <p:nvSpPr>
          <p:cNvPr id="4" name="Slide Number Placeholder 3"/>
          <p:cNvSpPr>
            <a:spLocks noGrp="1"/>
          </p:cNvSpPr>
          <p:nvPr>
            <p:ph type="sldNum" sz="quarter" idx="5"/>
          </p:nvPr>
        </p:nvSpPr>
        <p:spPr/>
        <p:txBody>
          <a:bodyPr/>
          <a:lstStyle/>
          <a:p>
            <a:fld id="{32DCB5D0-D938-4355-9E35-112951920DFA}" type="slidenum">
              <a:rPr lang="en-US" smtClean="0"/>
              <a:t>13</a:t>
            </a:fld>
            <a:endParaRPr lang="en-US"/>
          </a:p>
        </p:txBody>
      </p:sp>
    </p:spTree>
    <p:extLst>
      <p:ext uri="{BB962C8B-B14F-4D97-AF65-F5344CB8AC3E}">
        <p14:creationId xmlns:p14="http://schemas.microsoft.com/office/powerpoint/2010/main" val="46667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it might come back with your requested tweets. Either way, there are four important parts here, and a few less important parts we haven’t shown yet:</a:t>
            </a:r>
          </a:p>
          <a:p>
            <a:pPr marL="171450" indent="-171450">
              <a:buFontTx/>
              <a:buChar char="-"/>
            </a:pPr>
            <a:r>
              <a:rPr lang="en-US" dirty="0"/>
              <a:t>the method</a:t>
            </a:r>
          </a:p>
          <a:p>
            <a:pPr marL="171450" indent="-171450">
              <a:buFontTx/>
              <a:buChar char="-"/>
            </a:pPr>
            <a:r>
              <a:rPr lang="en-US" dirty="0"/>
              <a:t>the </a:t>
            </a:r>
            <a:r>
              <a:rPr lang="en-US" dirty="0" err="1"/>
              <a:t>url</a:t>
            </a:r>
            <a:endParaRPr lang="en-US" dirty="0"/>
          </a:p>
          <a:p>
            <a:pPr marL="171450" indent="-171450">
              <a:buFontTx/>
              <a:buChar char="-"/>
            </a:pPr>
            <a:r>
              <a:rPr lang="en-US" dirty="0"/>
              <a:t>the response code</a:t>
            </a:r>
          </a:p>
          <a:p>
            <a:pPr marL="171450" indent="-171450">
              <a:buFontTx/>
              <a:buChar char="-"/>
            </a:pPr>
            <a:r>
              <a:rPr lang="en-US" dirty="0"/>
              <a:t>the response body, which is optional</a:t>
            </a:r>
          </a:p>
          <a:p>
            <a:pPr marL="0" indent="0">
              <a:buFontTx/>
              <a:buNone/>
            </a:pPr>
            <a:endParaRPr lang="en-US" dirty="0"/>
          </a:p>
          <a:p>
            <a:pPr marL="0" indent="0">
              <a:buFontTx/>
              <a:buNone/>
            </a:pPr>
            <a:r>
              <a:rPr lang="en-US" dirty="0"/>
              <a:t>Let’s talk about each of these in turn.</a:t>
            </a:r>
          </a:p>
        </p:txBody>
      </p:sp>
      <p:sp>
        <p:nvSpPr>
          <p:cNvPr id="4" name="Slide Number Placeholder 3"/>
          <p:cNvSpPr>
            <a:spLocks noGrp="1"/>
          </p:cNvSpPr>
          <p:nvPr>
            <p:ph type="sldNum" sz="quarter" idx="5"/>
          </p:nvPr>
        </p:nvSpPr>
        <p:spPr/>
        <p:txBody>
          <a:bodyPr/>
          <a:lstStyle/>
          <a:p>
            <a:fld id="{32DCB5D0-D938-4355-9E35-112951920DFA}" type="slidenum">
              <a:rPr lang="en-US" smtClean="0"/>
              <a:t>14</a:t>
            </a:fld>
            <a:endParaRPr lang="en-US"/>
          </a:p>
        </p:txBody>
      </p:sp>
    </p:spTree>
    <p:extLst>
      <p:ext uri="{BB962C8B-B14F-4D97-AF65-F5344CB8AC3E}">
        <p14:creationId xmlns:p14="http://schemas.microsoft.com/office/powerpoint/2010/main" val="302276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of the request is the method. In Postman, you can change the method using this handy dropdown. There are more methods than I’ve shown here, but these 5 are the most used.</a:t>
            </a:r>
          </a:p>
          <a:p>
            <a:endParaRPr lang="en-US" dirty="0"/>
          </a:p>
          <a:p>
            <a:r>
              <a:rPr lang="en-US" dirty="0"/>
              <a:t>GET requests are exactly what they sound like. You’re asking the server to get you something. In our previous example it was tweets, but it could be anything: HTML, an image, a video, an excel spreadsheet. GET requests do not modify, they only retrieve.</a:t>
            </a:r>
          </a:p>
          <a:p>
            <a:endParaRPr lang="en-US" dirty="0"/>
          </a:p>
          <a:p>
            <a:r>
              <a:rPr lang="en-US" dirty="0"/>
              <a:t>POST requests are to create things. You can think of them like sending a letter to an Etsy seller. The letter has things inside it that tell the seller how to create the thing you want.</a:t>
            </a:r>
          </a:p>
          <a:p>
            <a:endParaRPr lang="en-US" dirty="0"/>
          </a:p>
          <a:p>
            <a:r>
              <a:rPr lang="en-US" dirty="0"/>
              <a:t>PUT requests are to replace things. This is how I’ve almost always seen updates done in Cerner APIs. You GET the whole thing whatever it is, make your changes, and PUT the new state back to the server.</a:t>
            </a:r>
          </a:p>
          <a:p>
            <a:endParaRPr lang="en-US" dirty="0"/>
          </a:p>
          <a:p>
            <a:r>
              <a:rPr lang="en-US" dirty="0"/>
              <a:t>PATCH requests are to make smaller changes. Some of the API resources we use are very large. For example, in my application, we have data models that contain data sets that contain fields. If you just want to update the data model’s name, it doesn’t make sense to send the whole nested structure back over the wire. PATCH lets you send back the changed name and update only that.</a:t>
            </a:r>
          </a:p>
          <a:p>
            <a:endParaRPr lang="en-US" dirty="0"/>
          </a:p>
          <a:p>
            <a:r>
              <a:rPr lang="en-US" dirty="0"/>
              <a:t>DELETE requests are self-explanatory. You tell the server which thing you want gone, and it deletes it for you.</a:t>
            </a:r>
          </a:p>
        </p:txBody>
      </p:sp>
      <p:sp>
        <p:nvSpPr>
          <p:cNvPr id="4" name="Slide Number Placeholder 3"/>
          <p:cNvSpPr>
            <a:spLocks noGrp="1"/>
          </p:cNvSpPr>
          <p:nvPr>
            <p:ph type="sldNum" sz="quarter" idx="5"/>
          </p:nvPr>
        </p:nvSpPr>
        <p:spPr/>
        <p:txBody>
          <a:bodyPr/>
          <a:lstStyle/>
          <a:p>
            <a:fld id="{32DCB5D0-D938-4355-9E35-112951920DFA}" type="slidenum">
              <a:rPr lang="en-US" smtClean="0"/>
              <a:t>15</a:t>
            </a:fld>
            <a:endParaRPr lang="en-US"/>
          </a:p>
        </p:txBody>
      </p:sp>
    </p:spTree>
    <p:extLst>
      <p:ext uri="{BB962C8B-B14F-4D97-AF65-F5344CB8AC3E}">
        <p14:creationId xmlns:p14="http://schemas.microsoft.com/office/powerpoint/2010/main" val="3895676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a request is the URL or Uniform Resource Locator. You may also hear this called an Address, URI, or Route. Given the number of postal terms we use, I think you can see why this app is called Postman.</a:t>
            </a:r>
          </a:p>
          <a:p>
            <a:endParaRPr lang="en-US" dirty="0"/>
          </a:p>
          <a:p>
            <a:r>
              <a:rPr lang="en-US" dirty="0"/>
              <a:t>Interestingly, the URL is the only part of a request that non-technical people know and understand. The most basic URLs are like this one. They have a protocol and a domain name. </a:t>
            </a:r>
          </a:p>
        </p:txBody>
      </p:sp>
      <p:sp>
        <p:nvSpPr>
          <p:cNvPr id="4" name="Slide Number Placeholder 3"/>
          <p:cNvSpPr>
            <a:spLocks noGrp="1"/>
          </p:cNvSpPr>
          <p:nvPr>
            <p:ph type="sldNum" sz="quarter" idx="5"/>
          </p:nvPr>
        </p:nvSpPr>
        <p:spPr/>
        <p:txBody>
          <a:bodyPr/>
          <a:lstStyle/>
          <a:p>
            <a:fld id="{32DCB5D0-D938-4355-9E35-112951920DFA}" type="slidenum">
              <a:rPr lang="en-US" smtClean="0"/>
              <a:t>16</a:t>
            </a:fld>
            <a:endParaRPr lang="en-US"/>
          </a:p>
        </p:txBody>
      </p:sp>
    </p:spTree>
    <p:extLst>
      <p:ext uri="{BB962C8B-B14F-4D97-AF65-F5344CB8AC3E}">
        <p14:creationId xmlns:p14="http://schemas.microsoft.com/office/powerpoint/2010/main" val="3702169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URLs can certainly be more advanced. Let’s take a look at another one. This is making a more interesting request. We still have a protocol and domain, as before, but now we also have a path and two query parameters.</a:t>
            </a:r>
          </a:p>
          <a:p>
            <a:endParaRPr lang="en-US" dirty="0"/>
          </a:p>
          <a:p>
            <a:r>
              <a:rPr lang="en-US" dirty="0"/>
              <a:t>The path or endpoint of a request tells the web server which resource to look up. Here we’re going to the resource at /get, but you’ll often see APIs expressed like /core/v1/tenants, which says we’re looking up tenants in the Core API version 1.</a:t>
            </a:r>
          </a:p>
          <a:p>
            <a:endParaRPr lang="en-US" dirty="0"/>
          </a:p>
          <a:p>
            <a:r>
              <a:rPr lang="en-US" dirty="0"/>
              <a:t>I’m sure you’re looking at this screenshot and wondering what the other tabs do, so let’s quickly go over them:</a:t>
            </a:r>
          </a:p>
        </p:txBody>
      </p:sp>
      <p:sp>
        <p:nvSpPr>
          <p:cNvPr id="4" name="Slide Number Placeholder 3"/>
          <p:cNvSpPr>
            <a:spLocks noGrp="1"/>
          </p:cNvSpPr>
          <p:nvPr>
            <p:ph type="sldNum" sz="quarter" idx="5"/>
          </p:nvPr>
        </p:nvSpPr>
        <p:spPr/>
        <p:txBody>
          <a:bodyPr/>
          <a:lstStyle/>
          <a:p>
            <a:fld id="{32DCB5D0-D938-4355-9E35-112951920DFA}" type="slidenum">
              <a:rPr lang="en-US" smtClean="0"/>
              <a:t>17</a:t>
            </a:fld>
            <a:endParaRPr lang="en-US"/>
          </a:p>
        </p:txBody>
      </p:sp>
    </p:spTree>
    <p:extLst>
      <p:ext uri="{BB962C8B-B14F-4D97-AF65-F5344CB8AC3E}">
        <p14:creationId xmlns:p14="http://schemas.microsoft.com/office/powerpoint/2010/main" val="384603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Authorization is how you avoid getting those dreaded 401 unauthorized errors. You can provide a username and password, a boatload of information for OAuth 1, a single token for OAuth 2, or a couple other types that aren’t used much around here.</a:t>
            </a:r>
          </a:p>
        </p:txBody>
      </p:sp>
      <p:sp>
        <p:nvSpPr>
          <p:cNvPr id="4" name="Slide Number Placeholder 3"/>
          <p:cNvSpPr>
            <a:spLocks noGrp="1"/>
          </p:cNvSpPr>
          <p:nvPr>
            <p:ph type="sldNum" sz="quarter" idx="5"/>
          </p:nvPr>
        </p:nvSpPr>
        <p:spPr/>
        <p:txBody>
          <a:bodyPr/>
          <a:lstStyle/>
          <a:p>
            <a:fld id="{32DCB5D0-D938-4355-9E35-112951920DFA}" type="slidenum">
              <a:rPr lang="en-US" smtClean="0"/>
              <a:t>18</a:t>
            </a:fld>
            <a:endParaRPr lang="en-US"/>
          </a:p>
        </p:txBody>
      </p:sp>
    </p:spTree>
    <p:extLst>
      <p:ext uri="{BB962C8B-B14F-4D97-AF65-F5344CB8AC3E}">
        <p14:creationId xmlns:p14="http://schemas.microsoft.com/office/powerpoint/2010/main" val="4103485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Headers are kind of like the invisible settings of a request. They tell the server things about you, the client. They also let the server know what you want back. Here, it says don’t give me a cached response, but I’ll accept any file type, even if it’s zipped up, and don’t close our connection after this first request.</a:t>
            </a:r>
          </a:p>
        </p:txBody>
      </p:sp>
      <p:sp>
        <p:nvSpPr>
          <p:cNvPr id="4" name="Slide Number Placeholder 3"/>
          <p:cNvSpPr>
            <a:spLocks noGrp="1"/>
          </p:cNvSpPr>
          <p:nvPr>
            <p:ph type="sldNum" sz="quarter" idx="5"/>
          </p:nvPr>
        </p:nvSpPr>
        <p:spPr/>
        <p:txBody>
          <a:bodyPr/>
          <a:lstStyle/>
          <a:p>
            <a:fld id="{32DCB5D0-D938-4355-9E35-112951920DFA}" type="slidenum">
              <a:rPr lang="en-US" smtClean="0"/>
              <a:t>19</a:t>
            </a:fld>
            <a:endParaRPr lang="en-US"/>
          </a:p>
        </p:txBody>
      </p:sp>
    </p:spTree>
    <p:extLst>
      <p:ext uri="{BB962C8B-B14F-4D97-AF65-F5344CB8AC3E}">
        <p14:creationId xmlns:p14="http://schemas.microsoft.com/office/powerpoint/2010/main" val="1843573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talk, The Legend of</a:t>
            </a:r>
          </a:p>
          <a:p>
            <a:endParaRPr lang="en-US" dirty="0"/>
          </a:p>
          <a:p>
            <a:r>
              <a:rPr lang="en-US" dirty="0"/>
              <a:t>No, that’s not right either.</a:t>
            </a:r>
          </a:p>
        </p:txBody>
      </p:sp>
      <p:sp>
        <p:nvSpPr>
          <p:cNvPr id="4" name="Slide Number Placeholder 3"/>
          <p:cNvSpPr>
            <a:spLocks noGrp="1"/>
          </p:cNvSpPr>
          <p:nvPr>
            <p:ph type="sldNum" sz="quarter" idx="5"/>
          </p:nvPr>
        </p:nvSpPr>
        <p:spPr/>
        <p:txBody>
          <a:bodyPr/>
          <a:lstStyle/>
          <a:p>
            <a:fld id="{32DCB5D0-D938-4355-9E35-112951920DFA}" type="slidenum">
              <a:rPr lang="en-US" smtClean="0"/>
              <a:t>2</a:t>
            </a:fld>
            <a:endParaRPr lang="en-US"/>
          </a:p>
        </p:txBody>
      </p:sp>
    </p:spTree>
    <p:extLst>
      <p:ext uri="{BB962C8B-B14F-4D97-AF65-F5344CB8AC3E}">
        <p14:creationId xmlns:p14="http://schemas.microsoft.com/office/powerpoint/2010/main" val="2574783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body of a request is only needed for the P methods: POST, PUT, and PATCH. Most of our Cerner APIs only accept JSON, but in the wider world, you’ll see form submits that are key value pairs and even the occasional XML.</a:t>
            </a:r>
          </a:p>
          <a:p>
            <a:endParaRPr lang="en-US" dirty="0"/>
          </a:p>
          <a:p>
            <a:r>
              <a:rPr lang="en-US" dirty="0"/>
              <a:t>The last three tabs here will be important to us later. The pre-request script is some </a:t>
            </a:r>
            <a:r>
              <a:rPr lang="en-US" dirty="0" err="1"/>
              <a:t>Javascript</a:t>
            </a:r>
            <a:r>
              <a:rPr lang="en-US" dirty="0"/>
              <a:t> that can read and change any part of your request. The Tests could and maybe should have been labeled the Post Request script. They can read and do things with any part of your request or the response. Settings lets you change how redirects and auth are handled, among other things.</a:t>
            </a:r>
          </a:p>
          <a:p>
            <a:endParaRPr lang="en-US" dirty="0"/>
          </a:p>
          <a:p>
            <a:r>
              <a:rPr lang="en-US" dirty="0"/>
              <a:t>And now, the moment you’ve all been waiting for…</a:t>
            </a:r>
          </a:p>
        </p:txBody>
      </p:sp>
      <p:sp>
        <p:nvSpPr>
          <p:cNvPr id="4" name="Slide Number Placeholder 3"/>
          <p:cNvSpPr>
            <a:spLocks noGrp="1"/>
          </p:cNvSpPr>
          <p:nvPr>
            <p:ph type="sldNum" sz="quarter" idx="5"/>
          </p:nvPr>
        </p:nvSpPr>
        <p:spPr/>
        <p:txBody>
          <a:bodyPr/>
          <a:lstStyle/>
          <a:p>
            <a:fld id="{32DCB5D0-D938-4355-9E35-112951920DFA}" type="slidenum">
              <a:rPr lang="en-US" smtClean="0"/>
              <a:t>20</a:t>
            </a:fld>
            <a:endParaRPr lang="en-US"/>
          </a:p>
        </p:txBody>
      </p:sp>
    </p:spTree>
    <p:extLst>
      <p:ext uri="{BB962C8B-B14F-4D97-AF65-F5344CB8AC3E}">
        <p14:creationId xmlns:p14="http://schemas.microsoft.com/office/powerpoint/2010/main" val="66374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press the Big Blue Button</a:t>
            </a:r>
          </a:p>
        </p:txBody>
      </p:sp>
      <p:sp>
        <p:nvSpPr>
          <p:cNvPr id="4" name="Slide Number Placeholder 3"/>
          <p:cNvSpPr>
            <a:spLocks noGrp="1"/>
          </p:cNvSpPr>
          <p:nvPr>
            <p:ph type="sldNum" sz="quarter" idx="5"/>
          </p:nvPr>
        </p:nvSpPr>
        <p:spPr/>
        <p:txBody>
          <a:bodyPr/>
          <a:lstStyle/>
          <a:p>
            <a:fld id="{32DCB5D0-D938-4355-9E35-112951920DFA}" type="slidenum">
              <a:rPr lang="en-US" smtClean="0"/>
              <a:t>21</a:t>
            </a:fld>
            <a:endParaRPr lang="en-US"/>
          </a:p>
        </p:txBody>
      </p:sp>
    </p:spTree>
    <p:extLst>
      <p:ext uri="{BB962C8B-B14F-4D97-AF65-F5344CB8AC3E}">
        <p14:creationId xmlns:p14="http://schemas.microsoft.com/office/powerpoint/2010/main" val="3591406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press the button, the bottom half of your window populates. That section is reserved for the response. It can be a lot of information, so let’s break it down. </a:t>
            </a:r>
          </a:p>
          <a:p>
            <a:endParaRPr lang="en-US" dirty="0"/>
          </a:p>
          <a:p>
            <a:r>
              <a:rPr lang="en-US" dirty="0"/>
              <a:t>Taking up the biggest part is the response body. </a:t>
            </a:r>
          </a:p>
          <a:p>
            <a:endParaRPr lang="en-US" dirty="0"/>
          </a:p>
          <a:p>
            <a:r>
              <a:rPr lang="en-US" dirty="0"/>
              <a:t>The pretty tab shows JSON, XML, and other structured formats pretty printed and syntax highlighted. </a:t>
            </a:r>
          </a:p>
          <a:p>
            <a:r>
              <a:rPr lang="en-US" dirty="0"/>
              <a:t>Raw shows you just the text (or the bytes) of the response.</a:t>
            </a:r>
          </a:p>
          <a:p>
            <a:r>
              <a:rPr lang="en-US" dirty="0"/>
              <a:t>Preview shows you rendered html.</a:t>
            </a:r>
          </a:p>
          <a:p>
            <a:r>
              <a:rPr lang="en-US" dirty="0"/>
              <a:t>Visualize is an advanced feature that lets you supply a handlebars html template and use the response data to fill it out. This lets you see charts and graphs. I’ve never seen anyone use it, because if you’re making charts and graphs, you should upgrade to a full-on webpage.</a:t>
            </a:r>
          </a:p>
          <a:p>
            <a:endParaRPr lang="en-US" dirty="0"/>
          </a:p>
          <a:p>
            <a:r>
              <a:rPr lang="en-US" dirty="0"/>
              <a:t>Over on the right, you can see the response time and how many bytes were returned. You can also save the response to a file. And finally, you can see the fourth major part of an http request and response we mentioned earlier, the response status code.</a:t>
            </a:r>
          </a:p>
        </p:txBody>
      </p:sp>
      <p:sp>
        <p:nvSpPr>
          <p:cNvPr id="4" name="Slide Number Placeholder 3"/>
          <p:cNvSpPr>
            <a:spLocks noGrp="1"/>
          </p:cNvSpPr>
          <p:nvPr>
            <p:ph type="sldNum" sz="quarter" idx="5"/>
          </p:nvPr>
        </p:nvSpPr>
        <p:spPr/>
        <p:txBody>
          <a:bodyPr/>
          <a:lstStyle/>
          <a:p>
            <a:fld id="{32DCB5D0-D938-4355-9E35-112951920DFA}" type="slidenum">
              <a:rPr lang="en-US" smtClean="0"/>
              <a:t>22</a:t>
            </a:fld>
            <a:endParaRPr lang="en-US"/>
          </a:p>
        </p:txBody>
      </p:sp>
    </p:spTree>
    <p:extLst>
      <p:ext uri="{BB962C8B-B14F-4D97-AF65-F5344CB8AC3E}">
        <p14:creationId xmlns:p14="http://schemas.microsoft.com/office/powerpoint/2010/main" val="1308842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admit I have to look up all but the most used of these status codes every time. I like MDN or httpstatuses.com for them. You </a:t>
            </a:r>
            <a:r>
              <a:rPr lang="en-US" i="1" dirty="0"/>
              <a:t>don’t</a:t>
            </a:r>
            <a:r>
              <a:rPr lang="en-US" dirty="0"/>
              <a:t> need to memorize these, and there’s lots more than I’m showing here, including the very important 418 “I’m a teapot” code. </a:t>
            </a:r>
          </a:p>
          <a:p>
            <a:endParaRPr lang="en-US" dirty="0"/>
          </a:p>
          <a:p>
            <a:r>
              <a:rPr lang="en-US" dirty="0"/>
              <a:t>Fortunately, they’re categorized by their hundreds place.</a:t>
            </a:r>
          </a:p>
          <a:p>
            <a:r>
              <a:rPr lang="en-US" dirty="0"/>
              <a:t>The 100s are all informational statuses. I’ve never seen one because they’re mostly used for low level plumbing.</a:t>
            </a:r>
          </a:p>
          <a:p>
            <a:r>
              <a:rPr lang="en-US" dirty="0"/>
              <a:t>The 200s are all the success codes. 204 No Content means you don’t have to look at the response body, because it’ll be empty. It’s typically used for Updates and Deletes.</a:t>
            </a:r>
          </a:p>
          <a:p>
            <a:r>
              <a:rPr lang="en-US" dirty="0"/>
              <a:t>The 300s are all the ”wrong number” codes. 302 Found responses include a header called Location that you’re intended to visit instead of whatever you asked for, and browsers will automatically redirect you.</a:t>
            </a:r>
          </a:p>
          <a:p>
            <a:r>
              <a:rPr lang="en-US" dirty="0"/>
              <a:t>The 400s are the “you done messed up, A-A-Ron!” codes. It means something the client did was wrong, and you shouldn’t send that request again without changing it somehow.</a:t>
            </a:r>
          </a:p>
          <a:p>
            <a:r>
              <a:rPr lang="en-US" dirty="0"/>
              <a:t>The 500s are the “Oops” codes. It means the server is having some kind of trouble that prevented it from fulfilling your request.</a:t>
            </a:r>
          </a:p>
        </p:txBody>
      </p:sp>
      <p:sp>
        <p:nvSpPr>
          <p:cNvPr id="4" name="Slide Number Placeholder 3"/>
          <p:cNvSpPr>
            <a:spLocks noGrp="1"/>
          </p:cNvSpPr>
          <p:nvPr>
            <p:ph type="sldNum" sz="quarter" idx="5"/>
          </p:nvPr>
        </p:nvSpPr>
        <p:spPr/>
        <p:txBody>
          <a:bodyPr/>
          <a:lstStyle/>
          <a:p>
            <a:fld id="{32DCB5D0-D938-4355-9E35-112951920DFA}" type="slidenum">
              <a:rPr lang="en-US" smtClean="0"/>
              <a:t>23</a:t>
            </a:fld>
            <a:endParaRPr lang="en-US"/>
          </a:p>
        </p:txBody>
      </p:sp>
    </p:spTree>
    <p:extLst>
      <p:ext uri="{BB962C8B-B14F-4D97-AF65-F5344CB8AC3E}">
        <p14:creationId xmlns:p14="http://schemas.microsoft.com/office/powerpoint/2010/main" val="3937679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you’ve made your first request, gotten your tweet back, and… crap. </a:t>
            </a:r>
          </a:p>
          <a:p>
            <a:endParaRPr lang="en-US" dirty="0"/>
          </a:p>
          <a:p>
            <a:r>
              <a:rPr lang="en-US" dirty="0"/>
              <a:t>It’s got a typo. Now you need </a:t>
            </a:r>
            <a:r>
              <a:rPr lang="en-US" i="1" dirty="0"/>
              <a:t>another</a:t>
            </a:r>
            <a:r>
              <a:rPr lang="en-US" dirty="0"/>
              <a:t> request to fix it. Good thing postman has tabs! So, you open up a new tab. And another. And another.</a:t>
            </a:r>
          </a:p>
        </p:txBody>
      </p:sp>
      <p:sp>
        <p:nvSpPr>
          <p:cNvPr id="4" name="Slide Number Placeholder 3"/>
          <p:cNvSpPr>
            <a:spLocks noGrp="1"/>
          </p:cNvSpPr>
          <p:nvPr>
            <p:ph type="sldNum" sz="quarter" idx="5"/>
          </p:nvPr>
        </p:nvSpPr>
        <p:spPr/>
        <p:txBody>
          <a:bodyPr/>
          <a:lstStyle/>
          <a:p>
            <a:fld id="{32DCB5D0-D938-4355-9E35-112951920DFA}" type="slidenum">
              <a:rPr lang="en-US" smtClean="0"/>
              <a:t>24</a:t>
            </a:fld>
            <a:endParaRPr lang="en-US"/>
          </a:p>
        </p:txBody>
      </p:sp>
    </p:spTree>
    <p:extLst>
      <p:ext uri="{BB962C8B-B14F-4D97-AF65-F5344CB8AC3E}">
        <p14:creationId xmlns:p14="http://schemas.microsoft.com/office/powerpoint/2010/main" val="555672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mean I have too many tabs open? I can sort of read what they all say… Oh crap, did I close that one? I wanted to save it! </a:t>
            </a:r>
          </a:p>
          <a:p>
            <a:endParaRPr lang="en-US" dirty="0"/>
          </a:p>
          <a:p>
            <a:r>
              <a:rPr lang="en-US" dirty="0"/>
              <a:t>Good thing postman has my back.</a:t>
            </a:r>
          </a:p>
        </p:txBody>
      </p:sp>
      <p:sp>
        <p:nvSpPr>
          <p:cNvPr id="4" name="Slide Number Placeholder 3"/>
          <p:cNvSpPr>
            <a:spLocks noGrp="1"/>
          </p:cNvSpPr>
          <p:nvPr>
            <p:ph type="sldNum" sz="quarter" idx="5"/>
          </p:nvPr>
        </p:nvSpPr>
        <p:spPr/>
        <p:txBody>
          <a:bodyPr/>
          <a:lstStyle/>
          <a:p>
            <a:fld id="{32DCB5D0-D938-4355-9E35-112951920DFA}" type="slidenum">
              <a:rPr lang="en-US" smtClean="0"/>
              <a:t>25</a:t>
            </a:fld>
            <a:endParaRPr lang="en-US"/>
          </a:p>
        </p:txBody>
      </p:sp>
    </p:spTree>
    <p:extLst>
      <p:ext uri="{BB962C8B-B14F-4D97-AF65-F5344CB8AC3E}">
        <p14:creationId xmlns:p14="http://schemas.microsoft.com/office/powerpoint/2010/main" val="1518466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Postman keeps a history of every request you make, so it’s easy to recall older requests. But if you make a certain request or set of requests a lot, it’s time to turn to collections.</a:t>
            </a:r>
          </a:p>
        </p:txBody>
      </p:sp>
      <p:sp>
        <p:nvSpPr>
          <p:cNvPr id="4" name="Slide Number Placeholder 3"/>
          <p:cNvSpPr>
            <a:spLocks noGrp="1"/>
          </p:cNvSpPr>
          <p:nvPr>
            <p:ph type="sldNum" sz="quarter" idx="5"/>
          </p:nvPr>
        </p:nvSpPr>
        <p:spPr/>
        <p:txBody>
          <a:bodyPr/>
          <a:lstStyle/>
          <a:p>
            <a:fld id="{32DCB5D0-D938-4355-9E35-112951920DFA}" type="slidenum">
              <a:rPr lang="en-US" smtClean="0"/>
              <a:t>26</a:t>
            </a:fld>
            <a:endParaRPr lang="en-US"/>
          </a:p>
        </p:txBody>
      </p:sp>
    </p:spTree>
    <p:extLst>
      <p:ext uri="{BB962C8B-B14F-4D97-AF65-F5344CB8AC3E}">
        <p14:creationId xmlns:p14="http://schemas.microsoft.com/office/powerpoint/2010/main" val="178503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Postman lets you save requests, and group multiple saved requests into a collection. Collections can have folders, which means you can get as many layers of nesting as you need. </a:t>
            </a:r>
          </a:p>
        </p:txBody>
      </p:sp>
      <p:sp>
        <p:nvSpPr>
          <p:cNvPr id="4" name="Slide Number Placeholder 3"/>
          <p:cNvSpPr>
            <a:spLocks noGrp="1"/>
          </p:cNvSpPr>
          <p:nvPr>
            <p:ph type="sldNum" sz="quarter" idx="5"/>
          </p:nvPr>
        </p:nvSpPr>
        <p:spPr/>
        <p:txBody>
          <a:bodyPr/>
          <a:lstStyle/>
          <a:p>
            <a:fld id="{32DCB5D0-D938-4355-9E35-112951920DFA}" type="slidenum">
              <a:rPr lang="en-US" smtClean="0"/>
              <a:t>27</a:t>
            </a:fld>
            <a:endParaRPr lang="en-US"/>
          </a:p>
        </p:txBody>
      </p:sp>
    </p:spTree>
    <p:extLst>
      <p:ext uri="{BB962C8B-B14F-4D97-AF65-F5344CB8AC3E}">
        <p14:creationId xmlns:p14="http://schemas.microsoft.com/office/powerpoint/2010/main" val="1118325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even better though. Collections also let you define things for the entire collection, like a default authorization scheme. Remember this, because it will be important when we get to the advanced section!</a:t>
            </a:r>
          </a:p>
        </p:txBody>
      </p:sp>
      <p:sp>
        <p:nvSpPr>
          <p:cNvPr id="4" name="Slide Number Placeholder 3"/>
          <p:cNvSpPr>
            <a:spLocks noGrp="1"/>
          </p:cNvSpPr>
          <p:nvPr>
            <p:ph type="sldNum" sz="quarter" idx="5"/>
          </p:nvPr>
        </p:nvSpPr>
        <p:spPr/>
        <p:txBody>
          <a:bodyPr/>
          <a:lstStyle/>
          <a:p>
            <a:fld id="{32DCB5D0-D938-4355-9E35-112951920DFA}" type="slidenum">
              <a:rPr lang="en-US" smtClean="0"/>
              <a:t>28</a:t>
            </a:fld>
            <a:endParaRPr lang="en-US"/>
          </a:p>
        </p:txBody>
      </p:sp>
    </p:spTree>
    <p:extLst>
      <p:ext uri="{BB962C8B-B14F-4D97-AF65-F5344CB8AC3E}">
        <p14:creationId xmlns:p14="http://schemas.microsoft.com/office/powerpoint/2010/main" val="3355138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I say it gets even better? Because it gets still better than that. You can import and export collections to JSON files. That makes them super easy to share around. I even have a github repository called postman collections with all the collections I’ve put together for Analytics.</a:t>
            </a:r>
          </a:p>
        </p:txBody>
      </p:sp>
      <p:sp>
        <p:nvSpPr>
          <p:cNvPr id="4" name="Slide Number Placeholder 3"/>
          <p:cNvSpPr>
            <a:spLocks noGrp="1"/>
          </p:cNvSpPr>
          <p:nvPr>
            <p:ph type="sldNum" sz="quarter" idx="5"/>
          </p:nvPr>
        </p:nvSpPr>
        <p:spPr/>
        <p:txBody>
          <a:bodyPr/>
          <a:lstStyle/>
          <a:p>
            <a:fld id="{32DCB5D0-D938-4355-9E35-112951920DFA}" type="slidenum">
              <a:rPr lang="en-US" smtClean="0"/>
              <a:t>29</a:t>
            </a:fld>
            <a:endParaRPr lang="en-US"/>
          </a:p>
        </p:txBody>
      </p:sp>
    </p:spTree>
    <p:extLst>
      <p:ext uri="{BB962C8B-B14F-4D97-AF65-F5344CB8AC3E}">
        <p14:creationId xmlns:p14="http://schemas.microsoft.com/office/powerpoint/2010/main" val="3144198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Nope, nope, nope.</a:t>
            </a:r>
          </a:p>
        </p:txBody>
      </p:sp>
      <p:sp>
        <p:nvSpPr>
          <p:cNvPr id="4" name="Slide Number Placeholder 3"/>
          <p:cNvSpPr>
            <a:spLocks noGrp="1"/>
          </p:cNvSpPr>
          <p:nvPr>
            <p:ph type="sldNum" sz="quarter" idx="5"/>
          </p:nvPr>
        </p:nvSpPr>
        <p:spPr/>
        <p:txBody>
          <a:bodyPr/>
          <a:lstStyle/>
          <a:p>
            <a:fld id="{32DCB5D0-D938-4355-9E35-112951920DFA}" type="slidenum">
              <a:rPr lang="en-US" smtClean="0"/>
              <a:t>3</a:t>
            </a:fld>
            <a:endParaRPr lang="en-US"/>
          </a:p>
        </p:txBody>
      </p:sp>
    </p:spTree>
    <p:extLst>
      <p:ext uri="{BB962C8B-B14F-4D97-AF65-F5344CB8AC3E}">
        <p14:creationId xmlns:p14="http://schemas.microsoft.com/office/powerpoint/2010/main" val="3826379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we’ve got this HTTP thing down, made a few requests, put them into a collection, what’s next? Well, it’s getting </a:t>
            </a:r>
            <a:r>
              <a:rPr lang="en-US" i="1" dirty="0"/>
              <a:t>really</a:t>
            </a:r>
            <a:r>
              <a:rPr lang="en-US" dirty="0"/>
              <a:t> annoying having to copy paste these long public API URLs around everywhere. It sure would be nice if we could store them somewhere and refer to them.</a:t>
            </a:r>
          </a:p>
        </p:txBody>
      </p:sp>
      <p:sp>
        <p:nvSpPr>
          <p:cNvPr id="4" name="Slide Number Placeholder 3"/>
          <p:cNvSpPr>
            <a:spLocks noGrp="1"/>
          </p:cNvSpPr>
          <p:nvPr>
            <p:ph type="sldNum" sz="quarter" idx="5"/>
          </p:nvPr>
        </p:nvSpPr>
        <p:spPr/>
        <p:txBody>
          <a:bodyPr/>
          <a:lstStyle/>
          <a:p>
            <a:fld id="{32DCB5D0-D938-4355-9E35-112951920DFA}" type="slidenum">
              <a:rPr lang="en-US" smtClean="0"/>
              <a:t>30</a:t>
            </a:fld>
            <a:endParaRPr lang="en-US"/>
          </a:p>
        </p:txBody>
      </p:sp>
    </p:spTree>
    <p:extLst>
      <p:ext uri="{BB962C8B-B14F-4D97-AF65-F5344CB8AC3E}">
        <p14:creationId xmlns:p14="http://schemas.microsoft.com/office/powerpoint/2010/main" val="3898977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if I highlight that base domain… what’s this? Set as variable? And I can scope it globally, or to my collection, or to… an environment? What’s an environment?</a:t>
            </a:r>
          </a:p>
        </p:txBody>
      </p:sp>
      <p:sp>
        <p:nvSpPr>
          <p:cNvPr id="4" name="Slide Number Placeholder 3"/>
          <p:cNvSpPr>
            <a:spLocks noGrp="1"/>
          </p:cNvSpPr>
          <p:nvPr>
            <p:ph type="sldNum" sz="quarter" idx="5"/>
          </p:nvPr>
        </p:nvSpPr>
        <p:spPr/>
        <p:txBody>
          <a:bodyPr/>
          <a:lstStyle/>
          <a:p>
            <a:fld id="{32DCB5D0-D938-4355-9E35-112951920DFA}" type="slidenum">
              <a:rPr lang="en-US" smtClean="0"/>
              <a:t>31</a:t>
            </a:fld>
            <a:endParaRPr lang="en-US"/>
          </a:p>
        </p:txBody>
      </p:sp>
    </p:spTree>
    <p:extLst>
      <p:ext uri="{BB962C8B-B14F-4D97-AF65-F5344CB8AC3E}">
        <p14:creationId xmlns:p14="http://schemas.microsoft.com/office/powerpoint/2010/main" val="116164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Environments give our collections superpowers. With an environment set up for development, staging, and all the various productions we deploy to, you can have a single variable that means different things depending on what environment you’re in. That </a:t>
            </a:r>
            <a:r>
              <a:rPr lang="en-US" dirty="0" err="1"/>
              <a:t>public_api_base_uri</a:t>
            </a:r>
            <a:r>
              <a:rPr lang="en-US" dirty="0"/>
              <a:t> can point to the correct place no matter which environment you’re in. </a:t>
            </a:r>
          </a:p>
          <a:p>
            <a:endParaRPr lang="en-US" dirty="0"/>
          </a:p>
          <a:p>
            <a:r>
              <a:rPr lang="en-US" dirty="0"/>
              <a:t>You’ll probably notice that all these environment variables have an initial and a current value. That’s because environments can be exported too, and you don’t want to put your production secrets in plaintext when you share your environments with a friend. The current value is what postman uses; the initial value is what gets exported. They’re the same unless you make them different.</a:t>
            </a:r>
          </a:p>
        </p:txBody>
      </p:sp>
      <p:sp>
        <p:nvSpPr>
          <p:cNvPr id="4" name="Slide Number Placeholder 3"/>
          <p:cNvSpPr>
            <a:spLocks noGrp="1"/>
          </p:cNvSpPr>
          <p:nvPr>
            <p:ph type="sldNum" sz="quarter" idx="5"/>
          </p:nvPr>
        </p:nvSpPr>
        <p:spPr/>
        <p:txBody>
          <a:bodyPr/>
          <a:lstStyle/>
          <a:p>
            <a:fld id="{32DCB5D0-D938-4355-9E35-112951920DFA}" type="slidenum">
              <a:rPr lang="en-US" smtClean="0"/>
              <a:t>32</a:t>
            </a:fld>
            <a:endParaRPr lang="en-US"/>
          </a:p>
        </p:txBody>
      </p:sp>
    </p:spTree>
    <p:extLst>
      <p:ext uri="{BB962C8B-B14F-4D97-AF65-F5344CB8AC3E}">
        <p14:creationId xmlns:p14="http://schemas.microsoft.com/office/powerpoint/2010/main" val="1970578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one more problem with this big URL. I work in </a:t>
            </a:r>
            <a:r>
              <a:rPr lang="en-US" dirty="0" err="1"/>
              <a:t>HealtheIntent</a:t>
            </a:r>
            <a:r>
              <a:rPr lang="en-US" dirty="0"/>
              <a:t>, and our production zones each have a whole lot of tenants. For most of our older services, you pass in a tenant id to every call if you want it scoped to a tenant. But for the new public and protected </a:t>
            </a:r>
            <a:r>
              <a:rPr lang="en-US" dirty="0" err="1"/>
              <a:t>apis</a:t>
            </a:r>
            <a:r>
              <a:rPr lang="en-US" dirty="0"/>
              <a:t>, tenant is built into the domain. </a:t>
            </a:r>
            <a:r>
              <a:rPr lang="en-US" dirty="0" err="1"/>
              <a:t>cernerdemo</a:t>
            </a:r>
            <a:r>
              <a:rPr lang="en-US" dirty="0"/>
              <a:t> in this screenshot is part of the domain. You could put just the tenant mnemonic into a variable and change that variable, but that still leaves us with a long domain to type over and over.</a:t>
            </a:r>
          </a:p>
          <a:p>
            <a:endParaRPr lang="en-US" dirty="0"/>
          </a:p>
          <a:p>
            <a:r>
              <a:rPr lang="en-US" dirty="0"/>
              <a:t>Fortunately, postman supports variables inside variables. You can nest them as deep as you need to. Here we can put the tenant mnemonic in the variable for the public </a:t>
            </a:r>
            <a:r>
              <a:rPr lang="en-US" dirty="0" err="1"/>
              <a:t>api</a:t>
            </a:r>
            <a:r>
              <a:rPr lang="en-US" dirty="0"/>
              <a:t> base </a:t>
            </a:r>
            <a:r>
              <a:rPr lang="en-US" dirty="0" err="1"/>
              <a:t>uri</a:t>
            </a:r>
            <a:endParaRPr lang="en-US" dirty="0"/>
          </a:p>
        </p:txBody>
      </p:sp>
      <p:sp>
        <p:nvSpPr>
          <p:cNvPr id="4" name="Slide Number Placeholder 3"/>
          <p:cNvSpPr>
            <a:spLocks noGrp="1"/>
          </p:cNvSpPr>
          <p:nvPr>
            <p:ph type="sldNum" sz="quarter" idx="5"/>
          </p:nvPr>
        </p:nvSpPr>
        <p:spPr/>
        <p:txBody>
          <a:bodyPr/>
          <a:lstStyle/>
          <a:p>
            <a:fld id="{32DCB5D0-D938-4355-9E35-112951920DFA}" type="slidenum">
              <a:rPr lang="en-US" smtClean="0"/>
              <a:t>33</a:t>
            </a:fld>
            <a:endParaRPr lang="en-US"/>
          </a:p>
        </p:txBody>
      </p:sp>
    </p:spTree>
    <p:extLst>
      <p:ext uri="{BB962C8B-B14F-4D97-AF65-F5344CB8AC3E}">
        <p14:creationId xmlns:p14="http://schemas.microsoft.com/office/powerpoint/2010/main" val="2086833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our collection is </a:t>
            </a:r>
            <a:r>
              <a:rPr lang="en-US" dirty="0" err="1"/>
              <a:t>variabled</a:t>
            </a:r>
            <a:r>
              <a:rPr lang="en-US" dirty="0"/>
              <a:t> up. We’ve got 200 requests in there, and it’s super easy to run them one by one. You could use them as a </a:t>
            </a:r>
            <a:r>
              <a:rPr lang="en-US" i="1" dirty="0"/>
              <a:t>nearly</a:t>
            </a:r>
            <a:r>
              <a:rPr lang="en-US" dirty="0"/>
              <a:t> automated integration test. But this is </a:t>
            </a:r>
            <a:r>
              <a:rPr lang="en-US" dirty="0" err="1"/>
              <a:t>DevCon</a:t>
            </a:r>
            <a:r>
              <a:rPr lang="en-US" dirty="0"/>
              <a:t>, not </a:t>
            </a:r>
            <a:r>
              <a:rPr lang="en-US" dirty="0" err="1"/>
              <a:t>QuitterCon</a:t>
            </a:r>
            <a:r>
              <a:rPr lang="en-US" dirty="0"/>
              <a:t>. We don’t settle for </a:t>
            </a:r>
            <a:r>
              <a:rPr lang="en-US" i="1" dirty="0"/>
              <a:t>nearly</a:t>
            </a:r>
            <a:r>
              <a:rPr lang="en-US" dirty="0"/>
              <a:t> automated. And neither does postman. We’ve done enough walking, it’s time to run!</a:t>
            </a:r>
          </a:p>
          <a:p>
            <a:endParaRPr lang="en-US" dirty="0"/>
          </a:p>
          <a:p>
            <a:r>
              <a:rPr lang="en-US" dirty="0"/>
              <a:t>You see that little status bar item in the bottom right corner that says “Runner”? If you click it, you get this screen. </a:t>
            </a:r>
          </a:p>
        </p:txBody>
      </p:sp>
      <p:sp>
        <p:nvSpPr>
          <p:cNvPr id="4" name="Slide Number Placeholder 3"/>
          <p:cNvSpPr>
            <a:spLocks noGrp="1"/>
          </p:cNvSpPr>
          <p:nvPr>
            <p:ph type="sldNum" sz="quarter" idx="5"/>
          </p:nvPr>
        </p:nvSpPr>
        <p:spPr/>
        <p:txBody>
          <a:bodyPr/>
          <a:lstStyle/>
          <a:p>
            <a:fld id="{32DCB5D0-D938-4355-9E35-112951920DFA}" type="slidenum">
              <a:rPr lang="en-US" smtClean="0"/>
              <a:t>34</a:t>
            </a:fld>
            <a:endParaRPr lang="en-US"/>
          </a:p>
        </p:txBody>
      </p:sp>
    </p:spTree>
    <p:extLst>
      <p:ext uri="{BB962C8B-B14F-4D97-AF65-F5344CB8AC3E}">
        <p14:creationId xmlns:p14="http://schemas.microsoft.com/office/powerpoint/2010/main" val="35633517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collection and you’re off to the races. Just press that Run button.</a:t>
            </a:r>
          </a:p>
        </p:txBody>
      </p:sp>
      <p:sp>
        <p:nvSpPr>
          <p:cNvPr id="4" name="Slide Number Placeholder 3"/>
          <p:cNvSpPr>
            <a:spLocks noGrp="1"/>
          </p:cNvSpPr>
          <p:nvPr>
            <p:ph type="sldNum" sz="quarter" idx="5"/>
          </p:nvPr>
        </p:nvSpPr>
        <p:spPr/>
        <p:txBody>
          <a:bodyPr/>
          <a:lstStyle/>
          <a:p>
            <a:fld id="{32DCB5D0-D938-4355-9E35-112951920DFA}" type="slidenum">
              <a:rPr lang="en-US" smtClean="0"/>
              <a:t>35</a:t>
            </a:fld>
            <a:endParaRPr lang="en-US"/>
          </a:p>
        </p:txBody>
      </p:sp>
    </p:spTree>
    <p:extLst>
      <p:ext uri="{BB962C8B-B14F-4D97-AF65-F5344CB8AC3E}">
        <p14:creationId xmlns:p14="http://schemas.microsoft.com/office/powerpoint/2010/main" val="2567387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Boom. One click testing that took no time at all to set up, using the requests you already have from your manual testing.</a:t>
            </a:r>
          </a:p>
          <a:p>
            <a:endParaRPr lang="en-US" dirty="0"/>
          </a:p>
          <a:p>
            <a:r>
              <a:rPr lang="en-US" dirty="0"/>
              <a:t>But Caleb, that’s not automated testing. One click is still one click. I want to set this up in my continuous integration pipeline and never touch it again.</a:t>
            </a:r>
          </a:p>
        </p:txBody>
      </p:sp>
      <p:sp>
        <p:nvSpPr>
          <p:cNvPr id="4" name="Slide Number Placeholder 3"/>
          <p:cNvSpPr>
            <a:spLocks noGrp="1"/>
          </p:cNvSpPr>
          <p:nvPr>
            <p:ph type="sldNum" sz="quarter" idx="5"/>
          </p:nvPr>
        </p:nvSpPr>
        <p:spPr/>
        <p:txBody>
          <a:bodyPr/>
          <a:lstStyle/>
          <a:p>
            <a:fld id="{32DCB5D0-D938-4355-9E35-112951920DFA}" type="slidenum">
              <a:rPr lang="en-US" smtClean="0"/>
              <a:t>36</a:t>
            </a:fld>
            <a:endParaRPr lang="en-US"/>
          </a:p>
        </p:txBody>
      </p:sp>
    </p:spTree>
    <p:extLst>
      <p:ext uri="{BB962C8B-B14F-4D97-AF65-F5344CB8AC3E}">
        <p14:creationId xmlns:p14="http://schemas.microsoft.com/office/powerpoint/2010/main" val="173952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Fair enough, I did promise you that we’d automate this. Do you have the node package manager yet? Odds are you do, and if not, node is easy to come by. Head over to nodejs.org and grab the Long-Term Support build. As of this presentation, that’s 14.17.2</a:t>
            </a:r>
          </a:p>
          <a:p>
            <a:endParaRPr lang="en-US" dirty="0"/>
          </a:p>
          <a:p>
            <a:r>
              <a:rPr lang="en-US" dirty="0"/>
              <a:t>Once you’ve got node, you’ve got </a:t>
            </a:r>
            <a:r>
              <a:rPr lang="en-US" dirty="0" err="1"/>
              <a:t>npm</a:t>
            </a:r>
            <a:r>
              <a:rPr lang="en-US" dirty="0"/>
              <a:t>. Run `</a:t>
            </a:r>
            <a:r>
              <a:rPr lang="en-US" dirty="0" err="1"/>
              <a:t>npm</a:t>
            </a:r>
            <a:r>
              <a:rPr lang="en-US" dirty="0"/>
              <a:t> </a:t>
            </a:r>
            <a:r>
              <a:rPr lang="en-US" dirty="0" err="1"/>
              <a:t>i</a:t>
            </a:r>
            <a:r>
              <a:rPr lang="en-US" dirty="0"/>
              <a:t> –g </a:t>
            </a:r>
            <a:r>
              <a:rPr lang="en-US" dirty="0" err="1"/>
              <a:t>newman</a:t>
            </a:r>
            <a:r>
              <a:rPr lang="en-US" dirty="0"/>
              <a:t>` at that terminal and grab the NPM package Newman. The `</a:t>
            </a:r>
            <a:r>
              <a:rPr lang="en-US" dirty="0" err="1"/>
              <a:t>i</a:t>
            </a:r>
            <a:r>
              <a:rPr lang="en-US" dirty="0"/>
              <a:t>` is for install, the hyphen g is for globally.</a:t>
            </a:r>
          </a:p>
        </p:txBody>
      </p:sp>
      <p:sp>
        <p:nvSpPr>
          <p:cNvPr id="4" name="Slide Number Placeholder 3"/>
          <p:cNvSpPr>
            <a:spLocks noGrp="1"/>
          </p:cNvSpPr>
          <p:nvPr>
            <p:ph type="sldNum" sz="quarter" idx="5"/>
          </p:nvPr>
        </p:nvSpPr>
        <p:spPr/>
        <p:txBody>
          <a:bodyPr/>
          <a:lstStyle/>
          <a:p>
            <a:fld id="{32DCB5D0-D938-4355-9E35-112951920DFA}" type="slidenum">
              <a:rPr lang="en-US" smtClean="0"/>
              <a:t>37</a:t>
            </a:fld>
            <a:endParaRPr lang="en-US"/>
          </a:p>
        </p:txBody>
      </p:sp>
    </p:spTree>
    <p:extLst>
      <p:ext uri="{BB962C8B-B14F-4D97-AF65-F5344CB8AC3E}">
        <p14:creationId xmlns:p14="http://schemas.microsoft.com/office/powerpoint/2010/main" val="2968621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Newman does what we just did in postman, but on the command line. It can print your results to the screen, it gives the correct response codes for CI, and it can even export your results as JSON if you want to write an integration like a github hook. </a:t>
            </a:r>
          </a:p>
        </p:txBody>
      </p:sp>
      <p:sp>
        <p:nvSpPr>
          <p:cNvPr id="4" name="Slide Number Placeholder 3"/>
          <p:cNvSpPr>
            <a:spLocks noGrp="1"/>
          </p:cNvSpPr>
          <p:nvPr>
            <p:ph type="sldNum" sz="quarter" idx="5"/>
          </p:nvPr>
        </p:nvSpPr>
        <p:spPr/>
        <p:txBody>
          <a:bodyPr/>
          <a:lstStyle/>
          <a:p>
            <a:fld id="{32DCB5D0-D938-4355-9E35-112951920DFA}" type="slidenum">
              <a:rPr lang="en-US" smtClean="0"/>
              <a:t>38</a:t>
            </a:fld>
            <a:endParaRPr lang="en-US"/>
          </a:p>
        </p:txBody>
      </p:sp>
    </p:spTree>
    <p:extLst>
      <p:ext uri="{BB962C8B-B14F-4D97-AF65-F5344CB8AC3E}">
        <p14:creationId xmlns:p14="http://schemas.microsoft.com/office/powerpoint/2010/main" val="872048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that’s a lot of cool stuff you can do with postman. But we need to go deeper into the weeds. Do you remember those two tabs I said we’d talk about later, Pre-Request Scripts and Tests? Let’s see what we can do with the power of JavaScript!</a:t>
            </a:r>
          </a:p>
        </p:txBody>
      </p:sp>
      <p:sp>
        <p:nvSpPr>
          <p:cNvPr id="4" name="Slide Number Placeholder 3"/>
          <p:cNvSpPr>
            <a:spLocks noGrp="1"/>
          </p:cNvSpPr>
          <p:nvPr>
            <p:ph type="sldNum" sz="quarter" idx="5"/>
          </p:nvPr>
        </p:nvSpPr>
        <p:spPr/>
        <p:txBody>
          <a:bodyPr/>
          <a:lstStyle/>
          <a:p>
            <a:fld id="{32DCB5D0-D938-4355-9E35-112951920DFA}" type="slidenum">
              <a:rPr lang="en-US" smtClean="0"/>
              <a:t>39</a:t>
            </a:fld>
            <a:endParaRPr lang="en-US"/>
          </a:p>
        </p:txBody>
      </p:sp>
    </p:spTree>
    <p:extLst>
      <p:ext uri="{BB962C8B-B14F-4D97-AF65-F5344CB8AC3E}">
        <p14:creationId xmlns:p14="http://schemas.microsoft.com/office/powerpoint/2010/main" val="233947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it is. </a:t>
            </a:r>
          </a:p>
        </p:txBody>
      </p:sp>
      <p:sp>
        <p:nvSpPr>
          <p:cNvPr id="4" name="Slide Number Placeholder 3"/>
          <p:cNvSpPr>
            <a:spLocks noGrp="1"/>
          </p:cNvSpPr>
          <p:nvPr>
            <p:ph type="sldNum" sz="quarter" idx="5"/>
          </p:nvPr>
        </p:nvSpPr>
        <p:spPr/>
        <p:txBody>
          <a:bodyPr/>
          <a:lstStyle/>
          <a:p>
            <a:fld id="{32DCB5D0-D938-4355-9E35-112951920DFA}" type="slidenum">
              <a:rPr lang="en-US" smtClean="0"/>
              <a:t>4</a:t>
            </a:fld>
            <a:endParaRPr lang="en-US"/>
          </a:p>
        </p:txBody>
      </p:sp>
    </p:spTree>
    <p:extLst>
      <p:ext uri="{BB962C8B-B14F-4D97-AF65-F5344CB8AC3E}">
        <p14:creationId xmlns:p14="http://schemas.microsoft.com/office/powerpoint/2010/main" val="12095297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can do is write some actual tests. Our requests just running and not failing is good, but it would be nice to be able to test things like response codes, and what’s in the response body. Postman will let you do that in the Tests. Once you have them set up, you can run the collection and it will report back on your tests. This is a real integration test I started for our analytics project service.</a:t>
            </a:r>
          </a:p>
          <a:p>
            <a:endParaRPr lang="en-US" dirty="0"/>
          </a:p>
          <a:p>
            <a:r>
              <a:rPr lang="en-US" dirty="0"/>
              <a:t>You can see that Postman makes it easy to parse JSON. What you can’t see in these screenshots is the helpful snippets postman includes. If you want to test a status, all you have to do is click the “test status” snippet, and it will insert this first test for you.</a:t>
            </a:r>
          </a:p>
        </p:txBody>
      </p:sp>
      <p:sp>
        <p:nvSpPr>
          <p:cNvPr id="4" name="Slide Number Placeholder 3"/>
          <p:cNvSpPr>
            <a:spLocks noGrp="1"/>
          </p:cNvSpPr>
          <p:nvPr>
            <p:ph type="sldNum" sz="quarter" idx="5"/>
          </p:nvPr>
        </p:nvSpPr>
        <p:spPr/>
        <p:txBody>
          <a:bodyPr/>
          <a:lstStyle/>
          <a:p>
            <a:fld id="{32DCB5D0-D938-4355-9E35-112951920DFA}" type="slidenum">
              <a:rPr lang="en-US" smtClean="0"/>
              <a:t>40</a:t>
            </a:fld>
            <a:endParaRPr lang="en-US"/>
          </a:p>
        </p:txBody>
      </p:sp>
    </p:spTree>
    <p:extLst>
      <p:ext uri="{BB962C8B-B14F-4D97-AF65-F5344CB8AC3E}">
        <p14:creationId xmlns:p14="http://schemas.microsoft.com/office/powerpoint/2010/main" val="3089029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first started testing APIs, I quickly ran into a problem. OAuth 1.0a (Cerner Version) is complex and complicated. I asked around a bit, and I found out there was this java JAR that John </a:t>
            </a:r>
            <a:r>
              <a:rPr lang="en-US" dirty="0" err="1"/>
              <a:t>Scheeser</a:t>
            </a:r>
            <a:r>
              <a:rPr lang="en-US" dirty="0"/>
              <a:t> (I’m sorry John if I butchered your last name) had made where you could pass in your credentials and get an OAuth Authorization Header.</a:t>
            </a:r>
          </a:p>
          <a:p>
            <a:endParaRPr lang="en-US" dirty="0"/>
          </a:p>
          <a:p>
            <a:r>
              <a:rPr lang="en-US" dirty="0"/>
              <a:t>But I hate passing credentials every time, so I wrote some shell aliases for it. If you’re not already aliasing everything you type in your shell frequently, you should be. But that’s a talk for another day.</a:t>
            </a:r>
          </a:p>
          <a:p>
            <a:endParaRPr lang="en-US" dirty="0"/>
          </a:p>
          <a:p>
            <a:r>
              <a:rPr lang="en-US" dirty="0"/>
              <a:t>Later, when I tried to share it with others, they didn’t know about my shell aliases. So I thought to myself </a:t>
            </a:r>
            <a:r>
              <a:rPr lang="en-US" i="1" dirty="0"/>
              <a:t>I can do better.</a:t>
            </a:r>
            <a:endParaRPr lang="en-US" i="0" dirty="0"/>
          </a:p>
          <a:p>
            <a:endParaRPr lang="en-US" i="0" dirty="0"/>
          </a:p>
        </p:txBody>
      </p:sp>
      <p:sp>
        <p:nvSpPr>
          <p:cNvPr id="4" name="Slide Number Placeholder 3"/>
          <p:cNvSpPr>
            <a:spLocks noGrp="1"/>
          </p:cNvSpPr>
          <p:nvPr>
            <p:ph type="sldNum" sz="quarter" idx="5"/>
          </p:nvPr>
        </p:nvSpPr>
        <p:spPr/>
        <p:txBody>
          <a:bodyPr/>
          <a:lstStyle/>
          <a:p>
            <a:fld id="{32DCB5D0-D938-4355-9E35-112951920DFA}" type="slidenum">
              <a:rPr lang="en-US" smtClean="0"/>
              <a:t>41</a:t>
            </a:fld>
            <a:endParaRPr lang="en-US"/>
          </a:p>
        </p:txBody>
      </p:sp>
    </p:spTree>
    <p:extLst>
      <p:ext uri="{BB962C8B-B14F-4D97-AF65-F5344CB8AC3E}">
        <p14:creationId xmlns:p14="http://schemas.microsoft.com/office/powerpoint/2010/main" val="6070194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That led me to creating </a:t>
            </a:r>
            <a:r>
              <a:rPr lang="en-US" i="0" dirty="0" err="1"/>
              <a:t>oauthgen.rb</a:t>
            </a:r>
            <a:r>
              <a:rPr lang="en-US" i="0" dirty="0"/>
              <a:t>, a ruby file that would auto-generate that Authorization Header and even copy it to your clipboard. I even got to use one of my favorite python libraries that’s been ported to a bunch of languages called </a:t>
            </a:r>
            <a:r>
              <a:rPr lang="en-US" i="0" dirty="0" err="1"/>
              <a:t>Docopt</a:t>
            </a:r>
            <a:r>
              <a:rPr lang="en-US" i="0" dirty="0"/>
              <a:t>. It will generate a whole command line argument parser from a well formatted help text.</a:t>
            </a:r>
          </a:p>
          <a:p>
            <a:endParaRPr lang="en-US" i="0" dirty="0"/>
          </a:p>
          <a:p>
            <a:r>
              <a:rPr lang="en-US" i="0" dirty="0"/>
              <a:t>But this requires ruby and opening your terminal and having the script in your PATH. Way too much setup for a non-technical person like my product owner, Chris. And the clipboard part didn’t work on windows, either. </a:t>
            </a:r>
          </a:p>
          <a:p>
            <a:endParaRPr lang="en-US" i="0" dirty="0"/>
          </a:p>
          <a:p>
            <a:r>
              <a:rPr lang="en-US" i="0" dirty="0"/>
              <a:t>So I thought to myself </a:t>
            </a:r>
            <a:r>
              <a:rPr lang="en-US" i="1" dirty="0"/>
              <a:t>I can do better.</a:t>
            </a:r>
            <a:endParaRPr lang="en-US" dirty="0"/>
          </a:p>
        </p:txBody>
      </p:sp>
      <p:sp>
        <p:nvSpPr>
          <p:cNvPr id="4" name="Slide Number Placeholder 3"/>
          <p:cNvSpPr>
            <a:spLocks noGrp="1"/>
          </p:cNvSpPr>
          <p:nvPr>
            <p:ph type="sldNum" sz="quarter" idx="5"/>
          </p:nvPr>
        </p:nvSpPr>
        <p:spPr/>
        <p:txBody>
          <a:bodyPr/>
          <a:lstStyle/>
          <a:p>
            <a:fld id="{32DCB5D0-D938-4355-9E35-112951920DFA}" type="slidenum">
              <a:rPr lang="en-US" smtClean="0"/>
              <a:t>42</a:t>
            </a:fld>
            <a:endParaRPr lang="en-US"/>
          </a:p>
        </p:txBody>
      </p:sp>
    </p:spTree>
    <p:extLst>
      <p:ext uri="{BB962C8B-B14F-4D97-AF65-F5344CB8AC3E}">
        <p14:creationId xmlns:p14="http://schemas.microsoft.com/office/powerpoint/2010/main" val="1223649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take full credit for this script. The basic idea came from an engineer who no longer works at Cerner named Patrick </a:t>
            </a:r>
            <a:r>
              <a:rPr lang="en-US" dirty="0" err="1"/>
              <a:t>Boatner</a:t>
            </a:r>
            <a:r>
              <a:rPr lang="en-US" dirty="0"/>
              <a:t>. But what it does is use regular expressions to parse out the important parts of the OAuth response from Cerner Central and it sets those as environment variables. If you struggle with regular expressions, I recommend a website called regexr.com. It’s fantastic for explaining what’s actually going on in a regex, and it compares it to your text in real time.</a:t>
            </a:r>
          </a:p>
          <a:p>
            <a:endParaRPr lang="en-US" dirty="0"/>
          </a:p>
        </p:txBody>
      </p:sp>
      <p:sp>
        <p:nvSpPr>
          <p:cNvPr id="4" name="Slide Number Placeholder 3"/>
          <p:cNvSpPr>
            <a:spLocks noGrp="1"/>
          </p:cNvSpPr>
          <p:nvPr>
            <p:ph type="sldNum" sz="quarter" idx="5"/>
          </p:nvPr>
        </p:nvSpPr>
        <p:spPr/>
        <p:txBody>
          <a:bodyPr/>
          <a:lstStyle/>
          <a:p>
            <a:fld id="{32DCB5D0-D938-4355-9E35-112951920DFA}" type="slidenum">
              <a:rPr lang="en-US" smtClean="0"/>
              <a:t>43</a:t>
            </a:fld>
            <a:endParaRPr lang="en-US"/>
          </a:p>
        </p:txBody>
      </p:sp>
    </p:spTree>
    <p:extLst>
      <p:ext uri="{BB962C8B-B14F-4D97-AF65-F5344CB8AC3E}">
        <p14:creationId xmlns:p14="http://schemas.microsoft.com/office/powerpoint/2010/main" val="41930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Parsing out the important OAuth bits means you can run this Populate OAuth request and use inherited collection auth to authorize your whole collection with it. You could go further than I have and make the other requests in your collection automatically run this one first, but this is lazy enough for me.</a:t>
            </a:r>
          </a:p>
          <a:p>
            <a:endParaRPr lang="en-US" dirty="0"/>
          </a:p>
        </p:txBody>
      </p:sp>
      <p:sp>
        <p:nvSpPr>
          <p:cNvPr id="4" name="Slide Number Placeholder 3"/>
          <p:cNvSpPr>
            <a:spLocks noGrp="1"/>
          </p:cNvSpPr>
          <p:nvPr>
            <p:ph type="sldNum" sz="quarter" idx="5"/>
          </p:nvPr>
        </p:nvSpPr>
        <p:spPr/>
        <p:txBody>
          <a:bodyPr/>
          <a:lstStyle/>
          <a:p>
            <a:fld id="{32DCB5D0-D938-4355-9E35-112951920DFA}" type="slidenum">
              <a:rPr lang="en-US" smtClean="0"/>
              <a:t>44</a:t>
            </a:fld>
            <a:endParaRPr lang="en-US"/>
          </a:p>
        </p:txBody>
      </p:sp>
    </p:spTree>
    <p:extLst>
      <p:ext uri="{BB962C8B-B14F-4D97-AF65-F5344CB8AC3E}">
        <p14:creationId xmlns:p14="http://schemas.microsoft.com/office/powerpoint/2010/main" val="389067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use postman to do loops. When I was on prod support, I had to run a bunch of updates and deletes one by one on a list of ids. If you set the list as a variable manually, then load and remove the next id from the list before each request, you can just click the request over and over until it fails from not having an id. If you want to make it a single click, you can tell the request to re-run itself in the Tests unless there are no ids left in the list.</a:t>
            </a:r>
          </a:p>
          <a:p>
            <a:endParaRPr lang="en-US" dirty="0"/>
          </a:p>
          <a:p>
            <a:r>
              <a:rPr lang="en-US" dirty="0"/>
              <a:t>You may notice that this is setting the next request to a different request. You can go to any request in your collection this way, and it makes it super easy to run a bunch of steps in sequence. One might even say </a:t>
            </a:r>
            <a:r>
              <a:rPr lang="en-US" i="1" dirty="0"/>
              <a:t>an algorithm.</a:t>
            </a:r>
            <a:endParaRPr lang="en-US" dirty="0"/>
          </a:p>
        </p:txBody>
      </p:sp>
      <p:sp>
        <p:nvSpPr>
          <p:cNvPr id="4" name="Slide Number Placeholder 3"/>
          <p:cNvSpPr>
            <a:spLocks noGrp="1"/>
          </p:cNvSpPr>
          <p:nvPr>
            <p:ph type="sldNum" sz="quarter" idx="5"/>
          </p:nvPr>
        </p:nvSpPr>
        <p:spPr/>
        <p:txBody>
          <a:bodyPr/>
          <a:lstStyle/>
          <a:p>
            <a:fld id="{32DCB5D0-D938-4355-9E35-112951920DFA}" type="slidenum">
              <a:rPr lang="en-US" smtClean="0"/>
              <a:t>45</a:t>
            </a:fld>
            <a:endParaRPr lang="en-US"/>
          </a:p>
        </p:txBody>
      </p:sp>
    </p:spTree>
    <p:extLst>
      <p:ext uri="{BB962C8B-B14F-4D97-AF65-F5344CB8AC3E}">
        <p14:creationId xmlns:p14="http://schemas.microsoft.com/office/powerpoint/2010/main" val="205137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for my most advanced topic. They say the hardest part of any tool is knowing when to use it. When should you </a:t>
            </a:r>
            <a:r>
              <a:rPr lang="en-US" i="1" dirty="0"/>
              <a:t>not </a:t>
            </a:r>
            <a:r>
              <a:rPr lang="en-US" i="0" dirty="0"/>
              <a:t>use postman? There’s a couple of places where postman just doesn’t make sense.</a:t>
            </a:r>
          </a:p>
          <a:p>
            <a:endParaRPr lang="en-US" i="0" dirty="0"/>
          </a:p>
        </p:txBody>
      </p:sp>
      <p:sp>
        <p:nvSpPr>
          <p:cNvPr id="4" name="Slide Number Placeholder 3"/>
          <p:cNvSpPr>
            <a:spLocks noGrp="1"/>
          </p:cNvSpPr>
          <p:nvPr>
            <p:ph type="sldNum" sz="quarter" idx="5"/>
          </p:nvPr>
        </p:nvSpPr>
        <p:spPr/>
        <p:txBody>
          <a:bodyPr/>
          <a:lstStyle/>
          <a:p>
            <a:fld id="{32DCB5D0-D938-4355-9E35-112951920DFA}" type="slidenum">
              <a:rPr lang="en-US" smtClean="0"/>
              <a:t>46</a:t>
            </a:fld>
            <a:endParaRPr lang="en-US"/>
          </a:p>
        </p:txBody>
      </p:sp>
    </p:spTree>
    <p:extLst>
      <p:ext uri="{BB962C8B-B14F-4D97-AF65-F5344CB8AC3E}">
        <p14:creationId xmlns:p14="http://schemas.microsoft.com/office/powerpoint/2010/main" val="79921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dirty="0"/>
              <a:t>But before we talk about that, let’s talk about when it’s a good idea </a:t>
            </a:r>
            <a:r>
              <a:rPr lang="en-US" i="1" dirty="0"/>
              <a:t>to</a:t>
            </a:r>
            <a:r>
              <a:rPr lang="en-US" i="0" dirty="0"/>
              <a:t> use postman. I sum it up in a single phrase: API discovery and testing.</a:t>
            </a:r>
          </a:p>
          <a:p>
            <a:pPr marL="0" indent="0">
              <a:buFontTx/>
              <a:buNone/>
            </a:pPr>
            <a:endParaRPr lang="en-US" i="0" dirty="0"/>
          </a:p>
          <a:p>
            <a:pPr marL="0" indent="0">
              <a:buFontTx/>
              <a:buNone/>
            </a:pPr>
            <a:r>
              <a:rPr lang="en-US" i="0" dirty="0"/>
              <a:t>If you’re faced with an unfamiliar API, Postman lets you explore it in a structured way. You can change one thing at a time in your requests, and the history tab will make sure all those changes are preserved if you mess up.</a:t>
            </a:r>
          </a:p>
          <a:p>
            <a:pPr marL="0" indent="0">
              <a:buFontTx/>
              <a:buNone/>
            </a:pPr>
            <a:endParaRPr lang="en-US" i="0" dirty="0"/>
          </a:p>
          <a:p>
            <a:pPr marL="0" indent="0">
              <a:buFontTx/>
              <a:buNone/>
            </a:pPr>
            <a:r>
              <a:rPr lang="en-US" i="0" dirty="0"/>
              <a:t>If you’re on a familiar API, maybe even one you develop, Postman will let you quickly and accurately make sure it is still behaving after your latest changes.</a:t>
            </a:r>
          </a:p>
          <a:p>
            <a:pPr marL="0" indent="0">
              <a:buFontTx/>
              <a:buNone/>
            </a:pPr>
            <a:endParaRPr lang="en-US" i="0" dirty="0"/>
          </a:p>
          <a:p>
            <a:pPr marL="0" indent="0">
              <a:buFontTx/>
              <a:buNone/>
            </a:pPr>
            <a:r>
              <a:rPr lang="en-US" i="0" dirty="0"/>
              <a:t>And that will bring us back to…</a:t>
            </a:r>
          </a:p>
        </p:txBody>
      </p:sp>
      <p:sp>
        <p:nvSpPr>
          <p:cNvPr id="4" name="Slide Number Placeholder 3"/>
          <p:cNvSpPr>
            <a:spLocks noGrp="1"/>
          </p:cNvSpPr>
          <p:nvPr>
            <p:ph type="sldNum" sz="quarter" idx="5"/>
          </p:nvPr>
        </p:nvSpPr>
        <p:spPr/>
        <p:txBody>
          <a:bodyPr/>
          <a:lstStyle/>
          <a:p>
            <a:fld id="{32DCB5D0-D938-4355-9E35-112951920DFA}" type="slidenum">
              <a:rPr lang="en-US" smtClean="0"/>
              <a:t>47</a:t>
            </a:fld>
            <a:endParaRPr lang="en-US"/>
          </a:p>
        </p:txBody>
      </p:sp>
    </p:spTree>
    <p:extLst>
      <p:ext uri="{BB962C8B-B14F-4D97-AF65-F5344CB8AC3E}">
        <p14:creationId xmlns:p14="http://schemas.microsoft.com/office/powerpoint/2010/main" val="9719022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dirty="0"/>
              <a:t>When to </a:t>
            </a:r>
            <a:r>
              <a:rPr lang="en-US" i="1" dirty="0"/>
              <a:t>not </a:t>
            </a:r>
            <a:r>
              <a:rPr lang="en-US" i="0" dirty="0"/>
              <a:t>use postman. Don’t use postman in place of your web browser. Profiling and debugging a webpage are better left to other Firefox addons or Chrome extensions. There’s an amazing plethora of extensions for everything from accessibility to z-index counting. Use those instead of postman.</a:t>
            </a:r>
          </a:p>
        </p:txBody>
      </p:sp>
      <p:sp>
        <p:nvSpPr>
          <p:cNvPr id="4" name="Slide Number Placeholder 3"/>
          <p:cNvSpPr>
            <a:spLocks noGrp="1"/>
          </p:cNvSpPr>
          <p:nvPr>
            <p:ph type="sldNum" sz="quarter" idx="5"/>
          </p:nvPr>
        </p:nvSpPr>
        <p:spPr/>
        <p:txBody>
          <a:bodyPr/>
          <a:lstStyle/>
          <a:p>
            <a:fld id="{32DCB5D0-D938-4355-9E35-112951920DFA}" type="slidenum">
              <a:rPr lang="en-US" smtClean="0"/>
              <a:t>48</a:t>
            </a:fld>
            <a:endParaRPr lang="en-US"/>
          </a:p>
        </p:txBody>
      </p:sp>
    </p:spTree>
    <p:extLst>
      <p:ext uri="{BB962C8B-B14F-4D97-AF65-F5344CB8AC3E}">
        <p14:creationId xmlns:p14="http://schemas.microsoft.com/office/powerpoint/2010/main" val="3120961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dirty="0"/>
              <a:t>If your scripts start exceeding about 50 lines, it’s probably time to start up an actual web service to handle the complex logic. Doubly so if you’re combining data from multiple requests to different APIs. </a:t>
            </a:r>
          </a:p>
          <a:p>
            <a:pPr marL="0" indent="0">
              <a:buFontTx/>
              <a:buNone/>
            </a:pPr>
            <a:endParaRPr lang="en-US" i="0" dirty="0"/>
          </a:p>
          <a:p>
            <a:pPr marL="0" indent="0">
              <a:buFontTx/>
              <a:buNone/>
            </a:pPr>
            <a:r>
              <a:rPr lang="en-US" i="0" dirty="0"/>
              <a:t>If you’re getting tenant info from over here, personnel info from over there, and content info from yet a third place, then you’re going to want a real programming language to splice all that together. </a:t>
            </a:r>
          </a:p>
        </p:txBody>
      </p:sp>
      <p:sp>
        <p:nvSpPr>
          <p:cNvPr id="4" name="Slide Number Placeholder 3"/>
          <p:cNvSpPr>
            <a:spLocks noGrp="1"/>
          </p:cNvSpPr>
          <p:nvPr>
            <p:ph type="sldNum" sz="quarter" idx="5"/>
          </p:nvPr>
        </p:nvSpPr>
        <p:spPr/>
        <p:txBody>
          <a:bodyPr/>
          <a:lstStyle/>
          <a:p>
            <a:fld id="{32DCB5D0-D938-4355-9E35-112951920DFA}" type="slidenum">
              <a:rPr lang="en-US" smtClean="0"/>
              <a:t>49</a:t>
            </a:fld>
            <a:endParaRPr lang="en-US"/>
          </a:p>
        </p:txBody>
      </p:sp>
    </p:spTree>
    <p:extLst>
      <p:ext uri="{BB962C8B-B14F-4D97-AF65-F5344CB8AC3E}">
        <p14:creationId xmlns:p14="http://schemas.microsoft.com/office/powerpoint/2010/main" val="3055517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Caleb Meyer, and I love board games, espresso drinks, and piano. </a:t>
            </a:r>
          </a:p>
        </p:txBody>
      </p:sp>
      <p:sp>
        <p:nvSpPr>
          <p:cNvPr id="4" name="Slide Number Placeholder 3"/>
          <p:cNvSpPr>
            <a:spLocks noGrp="1"/>
          </p:cNvSpPr>
          <p:nvPr>
            <p:ph type="sldNum" sz="quarter" idx="5"/>
          </p:nvPr>
        </p:nvSpPr>
        <p:spPr/>
        <p:txBody>
          <a:bodyPr/>
          <a:lstStyle/>
          <a:p>
            <a:fld id="{32DCB5D0-D938-4355-9E35-112951920DFA}" type="slidenum">
              <a:rPr lang="en-US" smtClean="0"/>
              <a:t>5</a:t>
            </a:fld>
            <a:endParaRPr lang="en-US"/>
          </a:p>
        </p:txBody>
      </p:sp>
    </p:spTree>
    <p:extLst>
      <p:ext uri="{BB962C8B-B14F-4D97-AF65-F5344CB8AC3E}">
        <p14:creationId xmlns:p14="http://schemas.microsoft.com/office/powerpoint/2010/main" val="500589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dirty="0"/>
              <a:t>Finally, don’t use postman for things you want to run on a schedule. While you </a:t>
            </a:r>
            <a:r>
              <a:rPr lang="en-US" i="1" dirty="0"/>
              <a:t>can</a:t>
            </a:r>
            <a:r>
              <a:rPr lang="en-US" i="0" dirty="0"/>
              <a:t> export a collection with a bunch of complex logic in it and run it with </a:t>
            </a:r>
            <a:r>
              <a:rPr lang="en-US" i="0" dirty="0" err="1"/>
              <a:t>cron</a:t>
            </a:r>
            <a:r>
              <a:rPr lang="en-US" i="0" dirty="0"/>
              <a:t> and </a:t>
            </a:r>
            <a:r>
              <a:rPr lang="en-US" i="0" dirty="0" err="1"/>
              <a:t>newman</a:t>
            </a:r>
            <a:r>
              <a:rPr lang="en-US" i="0" dirty="0"/>
              <a:t>, you shouldn’t. </a:t>
            </a:r>
          </a:p>
          <a:p>
            <a:pPr marL="0" indent="0">
              <a:buFontTx/>
              <a:buNone/>
            </a:pPr>
            <a:endParaRPr lang="en-US" i="0" dirty="0"/>
          </a:p>
          <a:p>
            <a:pPr marL="0" indent="0">
              <a:buFontTx/>
              <a:buNone/>
            </a:pPr>
            <a:r>
              <a:rPr lang="en-US" i="0" dirty="0"/>
              <a:t>Instead use a framework intended for running tasks on a schedule, like Ruby’s Rake gem. We have a ton of metronome jobs running rake tasks at scheduled times, and it allows us fine control over the code and the repetition.</a:t>
            </a:r>
          </a:p>
        </p:txBody>
      </p:sp>
      <p:sp>
        <p:nvSpPr>
          <p:cNvPr id="4" name="Slide Number Placeholder 3"/>
          <p:cNvSpPr>
            <a:spLocks noGrp="1"/>
          </p:cNvSpPr>
          <p:nvPr>
            <p:ph type="sldNum" sz="quarter" idx="5"/>
          </p:nvPr>
        </p:nvSpPr>
        <p:spPr/>
        <p:txBody>
          <a:bodyPr/>
          <a:lstStyle/>
          <a:p>
            <a:fld id="{32DCB5D0-D938-4355-9E35-112951920DFA}" type="slidenum">
              <a:rPr lang="en-US" smtClean="0"/>
              <a:t>50</a:t>
            </a:fld>
            <a:endParaRPr lang="en-US"/>
          </a:p>
        </p:txBody>
      </p:sp>
    </p:spTree>
    <p:extLst>
      <p:ext uri="{BB962C8B-B14F-4D97-AF65-F5344CB8AC3E}">
        <p14:creationId xmlns:p14="http://schemas.microsoft.com/office/powerpoint/2010/main" val="31170913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advanced topic I wanted to cover is what else is out there. Postman is not the only app or CLI that lets you make requests.</a:t>
            </a:r>
          </a:p>
          <a:p>
            <a:endParaRPr lang="en-US" dirty="0"/>
          </a:p>
          <a:p>
            <a:r>
              <a:rPr lang="en-US" dirty="0"/>
              <a:t>If you’re in a programming language, there are almost always built in libraries for making requests. I know ruby, python, and java well, so I’ll talk about those. Java has </a:t>
            </a:r>
            <a:r>
              <a:rPr lang="en-US" dirty="0" err="1"/>
              <a:t>HttpUrlConnection</a:t>
            </a:r>
            <a:r>
              <a:rPr lang="en-US" dirty="0"/>
              <a:t>, Python has Urllib3, and Ruby has Net::Http.</a:t>
            </a:r>
          </a:p>
          <a:p>
            <a:endParaRPr lang="en-US" dirty="0"/>
          </a:p>
          <a:p>
            <a:r>
              <a:rPr lang="en-US" dirty="0"/>
              <a:t>But I don’t recommend reaching for the defaults, because they have to be everything to everyone. For ruby, </a:t>
            </a:r>
            <a:r>
              <a:rPr lang="en-US" dirty="0" err="1"/>
              <a:t>healtheintent’s</a:t>
            </a:r>
            <a:r>
              <a:rPr lang="en-US" dirty="0"/>
              <a:t> additions to the Faraday gem, which you can find on GitHub as hi-faraday, make it easy to write your own service clients or do one off requests. In python, the requests library by Kenneth Reitz is the de facto standard. And in Java, I recommend the apache commons suite of libraries for every task. They remove all of the boilerplate and provide sane </a:t>
            </a:r>
            <a:r>
              <a:rPr lang="en-US" dirty="0" err="1"/>
              <a:t>apis</a:t>
            </a:r>
            <a:r>
              <a:rPr lang="en-US" dirty="0"/>
              <a:t>, which are sorely lacking in Java land.</a:t>
            </a:r>
          </a:p>
          <a:p>
            <a:endParaRPr lang="en-US" dirty="0"/>
          </a:p>
          <a:p>
            <a:r>
              <a:rPr lang="en-US" dirty="0"/>
              <a:t>Outside of code, on the command line, </a:t>
            </a:r>
            <a:r>
              <a:rPr lang="en-US" dirty="0" err="1"/>
              <a:t>cURL</a:t>
            </a:r>
            <a:r>
              <a:rPr lang="en-US" dirty="0"/>
              <a:t> and </a:t>
            </a:r>
            <a:r>
              <a:rPr lang="en-US" dirty="0" err="1"/>
              <a:t>wget</a:t>
            </a:r>
            <a:r>
              <a:rPr lang="en-US" dirty="0"/>
              <a:t> are the de facto standards. If you’re looking for more, I like the python package </a:t>
            </a:r>
            <a:r>
              <a:rPr lang="en-US" dirty="0" err="1"/>
              <a:t>HTTPie</a:t>
            </a:r>
            <a:r>
              <a:rPr lang="en-US" dirty="0"/>
              <a:t>, which adds nice syntax highlighting and an easy interface.</a:t>
            </a:r>
          </a:p>
          <a:p>
            <a:endParaRPr lang="en-US" dirty="0"/>
          </a:p>
          <a:p>
            <a:r>
              <a:rPr lang="en-US" dirty="0"/>
              <a:t>If you’re looking for more GUIs, the web based hoppscotch.io (that’s hopscotch with two Ps) is like a lightweight postman in your browser.</a:t>
            </a:r>
          </a:p>
        </p:txBody>
      </p:sp>
      <p:sp>
        <p:nvSpPr>
          <p:cNvPr id="4" name="Slide Number Placeholder 3"/>
          <p:cNvSpPr>
            <a:spLocks noGrp="1"/>
          </p:cNvSpPr>
          <p:nvPr>
            <p:ph type="sldNum" sz="quarter" idx="5"/>
          </p:nvPr>
        </p:nvSpPr>
        <p:spPr/>
        <p:txBody>
          <a:bodyPr/>
          <a:lstStyle/>
          <a:p>
            <a:fld id="{32DCB5D0-D938-4355-9E35-112951920DFA}" type="slidenum">
              <a:rPr lang="en-US" smtClean="0"/>
              <a:t>51</a:t>
            </a:fld>
            <a:endParaRPr lang="en-US"/>
          </a:p>
        </p:txBody>
      </p:sp>
    </p:spTree>
    <p:extLst>
      <p:ext uri="{BB962C8B-B14F-4D97-AF65-F5344CB8AC3E}">
        <p14:creationId xmlns:p14="http://schemas.microsoft.com/office/powerpoint/2010/main" val="33799067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all! Thanks everyone for coming to my </a:t>
            </a:r>
            <a:r>
              <a:rPr lang="en-US" dirty="0" err="1"/>
              <a:t>DevCon</a:t>
            </a:r>
            <a:r>
              <a:rPr lang="en-US" dirty="0"/>
              <a:t> talk. I’ll be around in the comments or later on teams if you have any questions at all. You all rock!</a:t>
            </a:r>
          </a:p>
        </p:txBody>
      </p:sp>
      <p:sp>
        <p:nvSpPr>
          <p:cNvPr id="4" name="Slide Number Placeholder 3"/>
          <p:cNvSpPr>
            <a:spLocks noGrp="1"/>
          </p:cNvSpPr>
          <p:nvPr>
            <p:ph type="sldNum" sz="quarter" idx="5"/>
          </p:nvPr>
        </p:nvSpPr>
        <p:spPr/>
        <p:txBody>
          <a:bodyPr/>
          <a:lstStyle/>
          <a:p>
            <a:fld id="{32DCB5D0-D938-4355-9E35-112951920DFA}" type="slidenum">
              <a:rPr lang="en-US" smtClean="0"/>
              <a:t>52</a:t>
            </a:fld>
            <a:endParaRPr lang="en-US"/>
          </a:p>
        </p:txBody>
      </p:sp>
    </p:spTree>
    <p:extLst>
      <p:ext uri="{BB962C8B-B14F-4D97-AF65-F5344CB8AC3E}">
        <p14:creationId xmlns:p14="http://schemas.microsoft.com/office/powerpoint/2010/main" val="233538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love titles. I find that these are a fun way to recognize what someone is good at. Give your friends and coworkers some titles too. You can give yourself titles as well, but they won’t stick until you give a </a:t>
            </a:r>
            <a:r>
              <a:rPr lang="en-US" dirty="0" err="1"/>
              <a:t>DevCon</a:t>
            </a:r>
            <a:r>
              <a:rPr lang="en-US" dirty="0"/>
              <a:t> talk and put them on a slide. All of these except the first were given to me by my coworkers. </a:t>
            </a:r>
          </a:p>
          <a:p>
            <a:endParaRPr lang="en-US" dirty="0"/>
          </a:p>
          <a:p>
            <a:r>
              <a:rPr lang="en-US" dirty="0"/>
              <a:t>But today my title is expert slide developer and novice public speaker, so let’s continue with what you’re going to learn in today’s talk.</a:t>
            </a:r>
          </a:p>
        </p:txBody>
      </p:sp>
      <p:sp>
        <p:nvSpPr>
          <p:cNvPr id="4" name="Slide Number Placeholder 3"/>
          <p:cNvSpPr>
            <a:spLocks noGrp="1"/>
          </p:cNvSpPr>
          <p:nvPr>
            <p:ph type="sldNum" sz="quarter" idx="5"/>
          </p:nvPr>
        </p:nvSpPr>
        <p:spPr/>
        <p:txBody>
          <a:bodyPr/>
          <a:lstStyle/>
          <a:p>
            <a:fld id="{32DCB5D0-D938-4355-9E35-112951920DFA}" type="slidenum">
              <a:rPr lang="en-US" smtClean="0"/>
              <a:t>6</a:t>
            </a:fld>
            <a:endParaRPr lang="en-US"/>
          </a:p>
        </p:txBody>
      </p:sp>
    </p:spTree>
    <p:extLst>
      <p:ext uri="{BB962C8B-B14F-4D97-AF65-F5344CB8AC3E}">
        <p14:creationId xmlns:p14="http://schemas.microsoft.com/office/powerpoint/2010/main" val="3813768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cover a lot, including the what, how, and why of Postman. What is a postman? How do I use it? Why would I use it? And we’re going to start with how it all got started.</a:t>
            </a:r>
          </a:p>
        </p:txBody>
      </p:sp>
      <p:sp>
        <p:nvSpPr>
          <p:cNvPr id="4" name="Slide Number Placeholder 3"/>
          <p:cNvSpPr>
            <a:spLocks noGrp="1"/>
          </p:cNvSpPr>
          <p:nvPr>
            <p:ph type="sldNum" sz="quarter" idx="5"/>
          </p:nvPr>
        </p:nvSpPr>
        <p:spPr/>
        <p:txBody>
          <a:bodyPr/>
          <a:lstStyle/>
          <a:p>
            <a:fld id="{32DCB5D0-D938-4355-9E35-112951920DFA}" type="slidenum">
              <a:rPr lang="en-US" smtClean="0"/>
              <a:t>7</a:t>
            </a:fld>
            <a:endParaRPr lang="en-US"/>
          </a:p>
        </p:txBody>
      </p:sp>
    </p:spTree>
    <p:extLst>
      <p:ext uri="{BB962C8B-B14F-4D97-AF65-F5344CB8AC3E}">
        <p14:creationId xmlns:p14="http://schemas.microsoft.com/office/powerpoint/2010/main" val="416177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postman is a whole separate application with a suite of services attached. But it started as a lowly chrome extension.</a:t>
            </a:r>
          </a:p>
          <a:p>
            <a:endParaRPr lang="en-US" dirty="0"/>
          </a:p>
          <a:p>
            <a:r>
              <a:rPr lang="en-US" dirty="0"/>
              <a:t>Original developer Abhinav Asthana says in 2012 he was a coding intern whose job was to take APIs and convert them into a shareable format. He kept running into the same problem over and over: it was too hard to figure out how APIs worked.</a:t>
            </a:r>
          </a:p>
          <a:p>
            <a:endParaRPr lang="en-US" dirty="0"/>
          </a:p>
          <a:p>
            <a:r>
              <a:rPr lang="en-US" dirty="0"/>
              <a:t>And what do good programmers do when something is hard? He wrote some code to scratch that itch and announced it as an answer on </a:t>
            </a:r>
            <a:r>
              <a:rPr lang="en-US" dirty="0" err="1"/>
              <a:t>StackOverflow</a:t>
            </a:r>
            <a:r>
              <a:rPr lang="en-US" dirty="0"/>
              <a:t>. </a:t>
            </a:r>
          </a:p>
          <a:p>
            <a:endParaRPr lang="en-US" dirty="0"/>
          </a:p>
          <a:p>
            <a:r>
              <a:rPr lang="en-US" dirty="0"/>
              <a:t>After the first half a million users, Abhinav realized that there was a business opportunity here and created a startup with his fellow intern. That turned into the postman we know and love today.</a:t>
            </a:r>
          </a:p>
        </p:txBody>
      </p:sp>
      <p:sp>
        <p:nvSpPr>
          <p:cNvPr id="4" name="Slide Number Placeholder 3"/>
          <p:cNvSpPr>
            <a:spLocks noGrp="1"/>
          </p:cNvSpPr>
          <p:nvPr>
            <p:ph type="sldNum" sz="quarter" idx="5"/>
          </p:nvPr>
        </p:nvSpPr>
        <p:spPr/>
        <p:txBody>
          <a:bodyPr/>
          <a:lstStyle/>
          <a:p>
            <a:fld id="{32DCB5D0-D938-4355-9E35-112951920DFA}" type="slidenum">
              <a:rPr lang="en-US" smtClean="0"/>
              <a:t>8</a:t>
            </a:fld>
            <a:endParaRPr lang="en-US"/>
          </a:p>
        </p:txBody>
      </p:sp>
    </p:spTree>
    <p:extLst>
      <p:ext uri="{BB962C8B-B14F-4D97-AF65-F5344CB8AC3E}">
        <p14:creationId xmlns:p14="http://schemas.microsoft.com/office/powerpoint/2010/main" val="1723863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jump into the app itself. </a:t>
            </a:r>
          </a:p>
          <a:p>
            <a:endParaRPr lang="en-US" dirty="0"/>
          </a:p>
          <a:p>
            <a:r>
              <a:rPr lang="en-US" dirty="0"/>
              <a:t>But… argh… As you all certainly know, most developers are secretly vampires, and those that aren’t vampires are energy conscious, so we are going to have to get rid of this brilliant white monstrosity. Head into your settings and change that theme to dark!</a:t>
            </a:r>
          </a:p>
        </p:txBody>
      </p:sp>
      <p:sp>
        <p:nvSpPr>
          <p:cNvPr id="4" name="Slide Number Placeholder 3"/>
          <p:cNvSpPr>
            <a:spLocks noGrp="1"/>
          </p:cNvSpPr>
          <p:nvPr>
            <p:ph type="sldNum" sz="quarter" idx="5"/>
          </p:nvPr>
        </p:nvSpPr>
        <p:spPr/>
        <p:txBody>
          <a:bodyPr/>
          <a:lstStyle/>
          <a:p>
            <a:fld id="{32DCB5D0-D938-4355-9E35-112951920DFA}" type="slidenum">
              <a:rPr lang="en-US" smtClean="0"/>
              <a:t>9</a:t>
            </a:fld>
            <a:endParaRPr lang="en-US"/>
          </a:p>
        </p:txBody>
      </p:sp>
    </p:spTree>
    <p:extLst>
      <p:ext uri="{BB962C8B-B14F-4D97-AF65-F5344CB8AC3E}">
        <p14:creationId xmlns:p14="http://schemas.microsoft.com/office/powerpoint/2010/main" val="6102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8FDDC-1521-4EEA-B361-FC9CCEC274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6AE0D7-29BA-4737-928C-D38FF758D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89ECA2-0FB4-4650-89BC-D0790F902865}"/>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5" name="Footer Placeholder 4">
            <a:extLst>
              <a:ext uri="{FF2B5EF4-FFF2-40B4-BE49-F238E27FC236}">
                <a16:creationId xmlns:a16="http://schemas.microsoft.com/office/drawing/2014/main" id="{AD54A44A-B5F5-4CAB-844B-21FAA4082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7C09B-9F5F-426F-B6C0-5A4A24E815A9}"/>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1139747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Reques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a:t>
            </a:r>
            <a:r>
              <a:rPr lang="en-US" sz="2000" b="1" dirty="0">
                <a:solidFill>
                  <a:schemeClr val="accent2"/>
                </a:solidFill>
              </a:rPr>
              <a:t>● </a:t>
            </a:r>
            <a:r>
              <a:rPr lang="en-US" sz="2000" b="0" dirty="0">
                <a:solidFill>
                  <a:schemeClr val="accent2"/>
                </a:solidFill>
              </a:rPr>
              <a:t>Basics</a:t>
            </a:r>
            <a:r>
              <a:rPr lang="en-US" sz="2000" b="1" dirty="0">
                <a:solidFill>
                  <a:schemeClr val="accent2"/>
                </a:solidFill>
              </a:rPr>
              <a:t> </a:t>
            </a:r>
            <a:r>
              <a:rPr lang="en-US" sz="2000" b="1" dirty="0">
                <a:solidFill>
                  <a:schemeClr val="accent6"/>
                </a:solidFill>
              </a:rPr>
              <a:t>●</a:t>
            </a:r>
            <a:r>
              <a:rPr lang="en-US" sz="2000" b="1" dirty="0">
                <a:solidFill>
                  <a:schemeClr val="accent2"/>
                </a:solidFill>
              </a:rPr>
              <a:t>  </a:t>
            </a:r>
            <a:r>
              <a:rPr lang="en-US" sz="2400" b="0" dirty="0">
                <a:solidFill>
                  <a:schemeClr val="accent6"/>
                </a:solidFill>
              </a:rPr>
              <a:t>Requests</a:t>
            </a:r>
            <a:r>
              <a:rPr lang="en-US" sz="2000" b="1" dirty="0">
                <a:solidFill>
                  <a:schemeClr val="accent2"/>
                </a:solidFill>
              </a:rPr>
              <a:t> </a:t>
            </a:r>
            <a:r>
              <a:rPr lang="en-US" sz="2000" b="1" dirty="0">
                <a:solidFill>
                  <a:schemeClr val="accent6"/>
                </a:solidFill>
              </a:rPr>
              <a:t>●</a:t>
            </a:r>
            <a:r>
              <a:rPr lang="en-US" sz="2000" b="1" dirty="0">
                <a:solidFill>
                  <a:schemeClr val="accent2"/>
                </a:solidFill>
              </a:rPr>
              <a:t> </a:t>
            </a:r>
            <a:r>
              <a:rPr lang="en-US" sz="2000" b="0" dirty="0">
                <a:solidFill>
                  <a:schemeClr val="accent2"/>
                </a:solidFill>
              </a:rPr>
              <a:t>Collections</a:t>
            </a:r>
            <a:r>
              <a:rPr lang="en-US" sz="2000" b="1" dirty="0">
                <a:solidFill>
                  <a:schemeClr val="accent2"/>
                </a:solidFill>
              </a:rPr>
              <a:t> ● </a:t>
            </a:r>
            <a:r>
              <a:rPr lang="en-US" sz="2000" b="0" dirty="0">
                <a:solidFill>
                  <a:schemeClr val="accent2"/>
                </a:solidFill>
              </a:rPr>
              <a:t>Variables</a:t>
            </a:r>
            <a:r>
              <a:rPr lang="en-US" sz="2000" b="1" dirty="0">
                <a:solidFill>
                  <a:schemeClr val="accent2"/>
                </a:solidFill>
              </a:rPr>
              <a:t> ● </a:t>
            </a:r>
            <a:r>
              <a:rPr lang="en-US" sz="2000" b="0" dirty="0">
                <a:solidFill>
                  <a:schemeClr val="accent2"/>
                </a:solidFill>
              </a:rPr>
              <a:t>Testing</a:t>
            </a:r>
            <a:r>
              <a:rPr lang="en-US" sz="2000" b="1" dirty="0">
                <a:solidFill>
                  <a:schemeClr val="accent2"/>
                </a:solidFill>
              </a:rPr>
              <a:t> ● </a:t>
            </a:r>
            <a:r>
              <a:rPr lang="en-US" sz="2000" b="0" dirty="0">
                <a:solidFill>
                  <a:schemeClr val="accent2"/>
                </a:solidFill>
              </a:rPr>
              <a:t>Advanced</a:t>
            </a:r>
            <a:r>
              <a:rPr lang="en-US" sz="2000" b="1" dirty="0">
                <a:solidFill>
                  <a:schemeClr val="accent2"/>
                </a:solidFill>
              </a:rPr>
              <a:t> ●</a:t>
            </a:r>
          </a:p>
        </p:txBody>
      </p:sp>
    </p:spTree>
    <p:extLst>
      <p:ext uri="{BB962C8B-B14F-4D97-AF65-F5344CB8AC3E}">
        <p14:creationId xmlns:p14="http://schemas.microsoft.com/office/powerpoint/2010/main" val="2794441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llectio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a:t>
            </a:r>
            <a:r>
              <a:rPr lang="en-US" sz="2000" b="1" dirty="0">
                <a:solidFill>
                  <a:schemeClr val="accent2"/>
                </a:solidFill>
              </a:rPr>
              <a:t>● </a:t>
            </a:r>
            <a:r>
              <a:rPr lang="en-US" sz="2000" b="0" dirty="0">
                <a:solidFill>
                  <a:schemeClr val="accent2"/>
                </a:solidFill>
              </a:rPr>
              <a:t>Basics</a:t>
            </a:r>
            <a:r>
              <a:rPr lang="en-US" sz="2000" b="1" dirty="0">
                <a:solidFill>
                  <a:schemeClr val="accent2"/>
                </a:solidFill>
              </a:rPr>
              <a:t> ●  </a:t>
            </a:r>
            <a:r>
              <a:rPr lang="en-US" sz="2000" b="0" dirty="0">
                <a:solidFill>
                  <a:schemeClr val="accent2"/>
                </a:solidFill>
              </a:rPr>
              <a:t>Requests</a:t>
            </a:r>
            <a:r>
              <a:rPr lang="en-US" sz="2000" b="1" dirty="0">
                <a:solidFill>
                  <a:schemeClr val="accent2"/>
                </a:solidFill>
              </a:rPr>
              <a:t> </a:t>
            </a:r>
            <a:r>
              <a:rPr lang="en-US" sz="2000" b="1" dirty="0">
                <a:solidFill>
                  <a:schemeClr val="accent6"/>
                </a:solidFill>
              </a:rPr>
              <a:t>●</a:t>
            </a:r>
            <a:r>
              <a:rPr lang="en-US" sz="2000" b="1" dirty="0">
                <a:solidFill>
                  <a:schemeClr val="accent2"/>
                </a:solidFill>
              </a:rPr>
              <a:t> </a:t>
            </a:r>
            <a:r>
              <a:rPr lang="en-US" sz="2400" b="0" dirty="0">
                <a:solidFill>
                  <a:schemeClr val="accent6"/>
                </a:solidFill>
              </a:rPr>
              <a:t>Collections</a:t>
            </a:r>
            <a:r>
              <a:rPr lang="en-US" sz="2000" b="1" dirty="0">
                <a:solidFill>
                  <a:schemeClr val="accent6"/>
                </a:solidFill>
              </a:rPr>
              <a:t> ●</a:t>
            </a:r>
            <a:r>
              <a:rPr lang="en-US" sz="2000" b="1" dirty="0">
                <a:solidFill>
                  <a:schemeClr val="accent2"/>
                </a:solidFill>
              </a:rPr>
              <a:t> </a:t>
            </a:r>
            <a:r>
              <a:rPr lang="en-US" sz="2000" b="0" dirty="0">
                <a:solidFill>
                  <a:schemeClr val="accent2"/>
                </a:solidFill>
              </a:rPr>
              <a:t>Variables</a:t>
            </a:r>
            <a:r>
              <a:rPr lang="en-US" sz="2000" b="1" dirty="0">
                <a:solidFill>
                  <a:schemeClr val="accent2"/>
                </a:solidFill>
              </a:rPr>
              <a:t> ● </a:t>
            </a:r>
            <a:r>
              <a:rPr lang="en-US" sz="2000" b="0" dirty="0">
                <a:solidFill>
                  <a:schemeClr val="accent2"/>
                </a:solidFill>
              </a:rPr>
              <a:t>Testing</a:t>
            </a:r>
            <a:r>
              <a:rPr lang="en-US" sz="2000" b="1" dirty="0">
                <a:solidFill>
                  <a:schemeClr val="accent2"/>
                </a:solidFill>
              </a:rPr>
              <a:t> ● </a:t>
            </a:r>
            <a:r>
              <a:rPr lang="en-US" sz="2000" b="0" dirty="0">
                <a:solidFill>
                  <a:schemeClr val="accent2"/>
                </a:solidFill>
              </a:rPr>
              <a:t>Advanced</a:t>
            </a:r>
            <a:r>
              <a:rPr lang="en-US" sz="2000" b="1" dirty="0">
                <a:solidFill>
                  <a:schemeClr val="accent2"/>
                </a:solidFill>
              </a:rPr>
              <a:t> ●</a:t>
            </a:r>
          </a:p>
        </p:txBody>
      </p:sp>
    </p:spTree>
    <p:extLst>
      <p:ext uri="{BB962C8B-B14F-4D97-AF65-F5344CB8AC3E}">
        <p14:creationId xmlns:p14="http://schemas.microsoft.com/office/powerpoint/2010/main" val="809936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Variabl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a:t>
            </a:r>
            <a:r>
              <a:rPr lang="en-US" sz="2000" b="1" dirty="0">
                <a:solidFill>
                  <a:schemeClr val="accent2"/>
                </a:solidFill>
              </a:rPr>
              <a:t>● </a:t>
            </a:r>
            <a:r>
              <a:rPr lang="en-US" sz="2000" b="0" dirty="0">
                <a:solidFill>
                  <a:schemeClr val="accent2"/>
                </a:solidFill>
              </a:rPr>
              <a:t>Basics</a:t>
            </a:r>
            <a:r>
              <a:rPr lang="en-US" sz="2000" b="1" dirty="0">
                <a:solidFill>
                  <a:schemeClr val="accent2"/>
                </a:solidFill>
              </a:rPr>
              <a:t> ●  </a:t>
            </a:r>
            <a:r>
              <a:rPr lang="en-US" sz="2000" b="0" dirty="0">
                <a:solidFill>
                  <a:schemeClr val="accent2"/>
                </a:solidFill>
              </a:rPr>
              <a:t>Requests</a:t>
            </a:r>
            <a:r>
              <a:rPr lang="en-US" sz="2000" b="1" dirty="0">
                <a:solidFill>
                  <a:schemeClr val="accent2"/>
                </a:solidFill>
              </a:rPr>
              <a:t> ● </a:t>
            </a:r>
            <a:r>
              <a:rPr lang="en-US" sz="2000" b="0" dirty="0">
                <a:solidFill>
                  <a:schemeClr val="accent2"/>
                </a:solidFill>
              </a:rPr>
              <a:t>Collections</a:t>
            </a:r>
            <a:r>
              <a:rPr lang="en-US" sz="2000" b="1" dirty="0">
                <a:solidFill>
                  <a:schemeClr val="accent6"/>
                </a:solidFill>
              </a:rPr>
              <a:t> ●</a:t>
            </a:r>
            <a:r>
              <a:rPr lang="en-US" sz="2000" b="1" dirty="0">
                <a:solidFill>
                  <a:schemeClr val="accent2"/>
                </a:solidFill>
              </a:rPr>
              <a:t> </a:t>
            </a:r>
            <a:r>
              <a:rPr lang="en-US" sz="2400" b="0" dirty="0">
                <a:solidFill>
                  <a:schemeClr val="accent6"/>
                </a:solidFill>
              </a:rPr>
              <a:t>Variables</a:t>
            </a:r>
            <a:r>
              <a:rPr lang="en-US" sz="2000" b="1" dirty="0">
                <a:solidFill>
                  <a:schemeClr val="accent6"/>
                </a:solidFill>
              </a:rPr>
              <a:t> ●</a:t>
            </a:r>
            <a:r>
              <a:rPr lang="en-US" sz="2000" b="1" dirty="0">
                <a:solidFill>
                  <a:schemeClr val="accent2"/>
                </a:solidFill>
              </a:rPr>
              <a:t> </a:t>
            </a:r>
            <a:r>
              <a:rPr lang="en-US" sz="2000" b="0" dirty="0">
                <a:solidFill>
                  <a:schemeClr val="accent2"/>
                </a:solidFill>
              </a:rPr>
              <a:t>Testing</a:t>
            </a:r>
            <a:r>
              <a:rPr lang="en-US" sz="2000" b="1" dirty="0">
                <a:solidFill>
                  <a:schemeClr val="accent2"/>
                </a:solidFill>
              </a:rPr>
              <a:t> ● </a:t>
            </a:r>
            <a:r>
              <a:rPr lang="en-US" sz="2000" b="0" dirty="0">
                <a:solidFill>
                  <a:schemeClr val="accent2"/>
                </a:solidFill>
              </a:rPr>
              <a:t>Advanced</a:t>
            </a:r>
            <a:r>
              <a:rPr lang="en-US" sz="2000" b="1" dirty="0">
                <a:solidFill>
                  <a:schemeClr val="accent2"/>
                </a:solidFill>
              </a:rPr>
              <a:t> ●</a:t>
            </a:r>
          </a:p>
        </p:txBody>
      </p:sp>
    </p:spTree>
    <p:extLst>
      <p:ext uri="{BB962C8B-B14F-4D97-AF65-F5344CB8AC3E}">
        <p14:creationId xmlns:p14="http://schemas.microsoft.com/office/powerpoint/2010/main" val="4022992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est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a:t>
            </a:r>
            <a:r>
              <a:rPr lang="en-US" sz="2000" b="1" dirty="0">
                <a:solidFill>
                  <a:schemeClr val="accent2"/>
                </a:solidFill>
              </a:rPr>
              <a:t>● </a:t>
            </a:r>
            <a:r>
              <a:rPr lang="en-US" sz="2000" b="0" dirty="0">
                <a:solidFill>
                  <a:schemeClr val="accent2"/>
                </a:solidFill>
              </a:rPr>
              <a:t>Basics</a:t>
            </a:r>
            <a:r>
              <a:rPr lang="en-US" sz="2000" b="1" dirty="0">
                <a:solidFill>
                  <a:schemeClr val="accent2"/>
                </a:solidFill>
              </a:rPr>
              <a:t> ●  </a:t>
            </a:r>
            <a:r>
              <a:rPr lang="en-US" sz="2000" b="0" dirty="0">
                <a:solidFill>
                  <a:schemeClr val="accent2"/>
                </a:solidFill>
              </a:rPr>
              <a:t>Requests</a:t>
            </a:r>
            <a:r>
              <a:rPr lang="en-US" sz="2000" b="1" dirty="0">
                <a:solidFill>
                  <a:schemeClr val="accent2"/>
                </a:solidFill>
              </a:rPr>
              <a:t> ● </a:t>
            </a:r>
            <a:r>
              <a:rPr lang="en-US" sz="2000" b="0" dirty="0">
                <a:solidFill>
                  <a:schemeClr val="accent2"/>
                </a:solidFill>
              </a:rPr>
              <a:t>Collections</a:t>
            </a:r>
            <a:r>
              <a:rPr lang="en-US" sz="2000" b="1" dirty="0">
                <a:solidFill>
                  <a:schemeClr val="accent6"/>
                </a:solidFill>
              </a:rPr>
              <a:t> </a:t>
            </a:r>
            <a:r>
              <a:rPr lang="en-US" sz="2000" b="1" dirty="0">
                <a:solidFill>
                  <a:schemeClr val="accent2"/>
                </a:solidFill>
              </a:rPr>
              <a:t>● </a:t>
            </a:r>
            <a:r>
              <a:rPr lang="en-US" sz="2000" b="0" dirty="0">
                <a:solidFill>
                  <a:schemeClr val="accent2"/>
                </a:solidFill>
              </a:rPr>
              <a:t>Variables</a:t>
            </a:r>
            <a:r>
              <a:rPr lang="en-US" sz="2000" b="1" dirty="0">
                <a:solidFill>
                  <a:schemeClr val="accent6"/>
                </a:solidFill>
              </a:rPr>
              <a:t> ●</a:t>
            </a:r>
            <a:r>
              <a:rPr lang="en-US" sz="2000" b="1" dirty="0">
                <a:solidFill>
                  <a:schemeClr val="accent2"/>
                </a:solidFill>
              </a:rPr>
              <a:t> </a:t>
            </a:r>
            <a:r>
              <a:rPr lang="en-US" sz="2400" b="0" dirty="0">
                <a:solidFill>
                  <a:schemeClr val="accent6"/>
                </a:solidFill>
              </a:rPr>
              <a:t>Testing</a:t>
            </a:r>
            <a:r>
              <a:rPr lang="en-US" sz="2000" b="1" dirty="0">
                <a:solidFill>
                  <a:schemeClr val="accent6"/>
                </a:solidFill>
              </a:rPr>
              <a:t> ●</a:t>
            </a:r>
            <a:r>
              <a:rPr lang="en-US" sz="2000" b="1" dirty="0">
                <a:solidFill>
                  <a:schemeClr val="accent2"/>
                </a:solidFill>
              </a:rPr>
              <a:t> </a:t>
            </a:r>
            <a:r>
              <a:rPr lang="en-US" sz="2000" b="0" dirty="0">
                <a:solidFill>
                  <a:schemeClr val="accent2"/>
                </a:solidFill>
              </a:rPr>
              <a:t>Advanced</a:t>
            </a:r>
            <a:r>
              <a:rPr lang="en-US" sz="2000" b="1" dirty="0">
                <a:solidFill>
                  <a:schemeClr val="accent2"/>
                </a:solidFill>
              </a:rPr>
              <a:t> ●</a:t>
            </a:r>
          </a:p>
        </p:txBody>
      </p:sp>
    </p:spTree>
    <p:extLst>
      <p:ext uri="{BB962C8B-B14F-4D97-AF65-F5344CB8AC3E}">
        <p14:creationId xmlns:p14="http://schemas.microsoft.com/office/powerpoint/2010/main" val="972772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dvanc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a:t>
            </a:r>
            <a:r>
              <a:rPr lang="en-US" sz="2000" b="1" dirty="0">
                <a:solidFill>
                  <a:schemeClr val="accent2"/>
                </a:solidFill>
              </a:rPr>
              <a:t>● </a:t>
            </a:r>
            <a:r>
              <a:rPr lang="en-US" sz="2000" b="0" dirty="0">
                <a:solidFill>
                  <a:schemeClr val="accent2"/>
                </a:solidFill>
              </a:rPr>
              <a:t>Basics</a:t>
            </a:r>
            <a:r>
              <a:rPr lang="en-US" sz="2000" b="1" dirty="0">
                <a:solidFill>
                  <a:schemeClr val="accent2"/>
                </a:solidFill>
              </a:rPr>
              <a:t> ●  </a:t>
            </a:r>
            <a:r>
              <a:rPr lang="en-US" sz="2000" b="0" dirty="0">
                <a:solidFill>
                  <a:schemeClr val="accent2"/>
                </a:solidFill>
              </a:rPr>
              <a:t>Requests</a:t>
            </a:r>
            <a:r>
              <a:rPr lang="en-US" sz="2000" b="1" dirty="0">
                <a:solidFill>
                  <a:schemeClr val="accent2"/>
                </a:solidFill>
              </a:rPr>
              <a:t> ● </a:t>
            </a:r>
            <a:r>
              <a:rPr lang="en-US" sz="2000" b="0" dirty="0">
                <a:solidFill>
                  <a:schemeClr val="accent2"/>
                </a:solidFill>
              </a:rPr>
              <a:t>Collections</a:t>
            </a:r>
            <a:r>
              <a:rPr lang="en-US" sz="2000" b="1" dirty="0">
                <a:solidFill>
                  <a:schemeClr val="accent6"/>
                </a:solidFill>
              </a:rPr>
              <a:t> </a:t>
            </a:r>
            <a:r>
              <a:rPr lang="en-US" sz="2000" b="1" dirty="0">
                <a:solidFill>
                  <a:schemeClr val="accent2"/>
                </a:solidFill>
              </a:rPr>
              <a:t>● </a:t>
            </a:r>
            <a:r>
              <a:rPr lang="en-US" sz="2000" b="0" dirty="0">
                <a:solidFill>
                  <a:schemeClr val="accent2"/>
                </a:solidFill>
              </a:rPr>
              <a:t>Variables</a:t>
            </a:r>
            <a:r>
              <a:rPr lang="en-US" sz="2000" b="1" dirty="0">
                <a:solidFill>
                  <a:schemeClr val="accent6"/>
                </a:solidFill>
              </a:rPr>
              <a:t> </a:t>
            </a:r>
            <a:r>
              <a:rPr lang="en-US" sz="2000" b="1" dirty="0">
                <a:solidFill>
                  <a:schemeClr val="accent2"/>
                </a:solidFill>
              </a:rPr>
              <a:t>● </a:t>
            </a:r>
            <a:r>
              <a:rPr lang="en-US" sz="2000" b="0" dirty="0">
                <a:solidFill>
                  <a:schemeClr val="accent2"/>
                </a:solidFill>
              </a:rPr>
              <a:t>Testing</a:t>
            </a:r>
            <a:r>
              <a:rPr lang="en-US" sz="2000" b="1" dirty="0">
                <a:solidFill>
                  <a:schemeClr val="accent2"/>
                </a:solidFill>
              </a:rPr>
              <a:t> </a:t>
            </a:r>
            <a:r>
              <a:rPr lang="en-US" sz="2000" b="1" dirty="0">
                <a:solidFill>
                  <a:schemeClr val="accent6"/>
                </a:solidFill>
              </a:rPr>
              <a:t>●</a:t>
            </a:r>
            <a:r>
              <a:rPr lang="en-US" sz="2000" b="1" dirty="0">
                <a:solidFill>
                  <a:schemeClr val="accent2"/>
                </a:solidFill>
              </a:rPr>
              <a:t> </a:t>
            </a:r>
            <a:r>
              <a:rPr lang="en-US" sz="2400" b="0" dirty="0">
                <a:solidFill>
                  <a:schemeClr val="accent6"/>
                </a:solidFill>
              </a:rPr>
              <a:t>Advanced</a:t>
            </a:r>
            <a:r>
              <a:rPr lang="en-US" sz="2000" b="1" dirty="0">
                <a:solidFill>
                  <a:schemeClr val="accent2"/>
                </a:solidFill>
              </a:rPr>
              <a:t> </a:t>
            </a:r>
            <a:r>
              <a:rPr lang="en-US" sz="2000" b="1" dirty="0">
                <a:solidFill>
                  <a:schemeClr val="accent6"/>
                </a:solidFill>
              </a:rPr>
              <a:t>●</a:t>
            </a:r>
          </a:p>
        </p:txBody>
      </p:sp>
    </p:spTree>
    <p:extLst>
      <p:ext uri="{BB962C8B-B14F-4D97-AF65-F5344CB8AC3E}">
        <p14:creationId xmlns:p14="http://schemas.microsoft.com/office/powerpoint/2010/main" val="2284862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60D6-FD94-4EF3-A1F7-A76A6B67B9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CDCE61-889D-4608-A2E2-8497FFC7D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C81F73-46EA-4275-9327-1F9EDC93A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A93887-C8BB-426C-8B82-53655C5D7B58}"/>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6" name="Footer Placeholder 5">
            <a:extLst>
              <a:ext uri="{FF2B5EF4-FFF2-40B4-BE49-F238E27FC236}">
                <a16:creationId xmlns:a16="http://schemas.microsoft.com/office/drawing/2014/main" id="{70FAE3DA-E743-48FF-9813-2717FE1151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D75CD-5557-48B3-B286-FA4C3422225A}"/>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372692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4DB6-DF51-42B3-BA8C-9EC57A148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98F8AB-814D-47CD-89F2-EC911D06C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6914C9-18AE-40FB-A4C2-F3B845678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5D4174-1A23-4AF3-A5DC-CAF9B8E8B39F}"/>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6" name="Footer Placeholder 5">
            <a:extLst>
              <a:ext uri="{FF2B5EF4-FFF2-40B4-BE49-F238E27FC236}">
                <a16:creationId xmlns:a16="http://schemas.microsoft.com/office/drawing/2014/main" id="{A88A7AC0-82DB-42F6-8103-96E381BCBF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8EBA41-1C8F-4806-AF6B-33FA84EB8BC1}"/>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2600294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8DDC-3205-4799-A1F2-091C583404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C0ED5-6731-47C5-8641-ACF290A7CF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F6368-4164-4CF6-8AE7-CA51326F8B9E}"/>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5" name="Footer Placeholder 4">
            <a:extLst>
              <a:ext uri="{FF2B5EF4-FFF2-40B4-BE49-F238E27FC236}">
                <a16:creationId xmlns:a16="http://schemas.microsoft.com/office/drawing/2014/main" id="{F39BD01D-625B-46D1-8704-C7F631A15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C3983-F5F5-4A83-872E-611732DFDD77}"/>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26147909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76E023-DDF1-4406-B8FB-8386C5FBA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A18BAF-D970-471A-8F21-13CAE5D71A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DA9A1-7C67-470A-9E7E-E5BCDC80D68D}"/>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5" name="Footer Placeholder 4">
            <a:extLst>
              <a:ext uri="{FF2B5EF4-FFF2-40B4-BE49-F238E27FC236}">
                <a16:creationId xmlns:a16="http://schemas.microsoft.com/office/drawing/2014/main" id="{18AE0222-8E35-4554-978E-C547B6A17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C17443-95C0-4328-BFF1-D0CD79CF06C5}"/>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186415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25D4-DCB5-4F46-A695-DD233D25E8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595E40-43A4-4A25-8230-B7B5251056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AB0E1-CA95-45B8-8C18-13675BD3A0F6}"/>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5" name="Footer Placeholder 4">
            <a:extLst>
              <a:ext uri="{FF2B5EF4-FFF2-40B4-BE49-F238E27FC236}">
                <a16:creationId xmlns:a16="http://schemas.microsoft.com/office/drawing/2014/main" id="{D4920F98-F28C-4209-B178-CC01CBA6D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DCF4F-C89C-4932-B481-21693B5FBDEF}"/>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350429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FB834-F0F7-4069-8939-D6134DE35C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EC8F88-1D80-41C2-BC2F-A3504E54E6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E4D202-4E87-4B75-849B-BC4DFA6E9966}"/>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5" name="Footer Placeholder 4">
            <a:extLst>
              <a:ext uri="{FF2B5EF4-FFF2-40B4-BE49-F238E27FC236}">
                <a16:creationId xmlns:a16="http://schemas.microsoft.com/office/drawing/2014/main" id="{E29B653F-8770-4BC0-9B20-4FB279FA0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7166D-2D6E-4C48-B185-48875B1B2E6D}"/>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537205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E935-A1F4-42BD-ACC3-785F509171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976A65-27AF-41B9-92ED-AEE312AC7F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E86C2-2DEB-4A25-9AB5-11E736994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775090-AF82-4DF2-BFC5-89201F4370D8}"/>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6" name="Footer Placeholder 5">
            <a:extLst>
              <a:ext uri="{FF2B5EF4-FFF2-40B4-BE49-F238E27FC236}">
                <a16:creationId xmlns:a16="http://schemas.microsoft.com/office/drawing/2014/main" id="{80FF006D-26F0-4B30-9906-AAA89155B4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ECBB48-E341-4496-A3CB-E7A82F2D7567}"/>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2950291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6B26-EB26-4A2F-8D57-9395FBAE70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4B23AD-CA90-4000-8A89-F94D5D7C1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15D71E-F49B-44CE-BFB2-E25CD686FE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98E18-46DB-4D8E-8EB1-40C65919BD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E86B26-E9F6-498C-83E1-25BB8FDDBD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9A8B4B-2F60-4C99-A227-5F30A7421B56}"/>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8" name="Footer Placeholder 7">
            <a:extLst>
              <a:ext uri="{FF2B5EF4-FFF2-40B4-BE49-F238E27FC236}">
                <a16:creationId xmlns:a16="http://schemas.microsoft.com/office/drawing/2014/main" id="{6C60EC86-BC5D-48D7-8D04-D9C6A3B771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88990B-23DF-47F9-BF26-276F889501CF}"/>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2959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A7921-0E1A-4FFE-AF15-8B20BC7F3B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DE3A50-427A-4D87-8A66-DF2B7B5D450C}"/>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4" name="Footer Placeholder 3">
            <a:extLst>
              <a:ext uri="{FF2B5EF4-FFF2-40B4-BE49-F238E27FC236}">
                <a16:creationId xmlns:a16="http://schemas.microsoft.com/office/drawing/2014/main" id="{D4E51410-E871-432B-9B05-5F34F8B01E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AE62C6-1000-490B-BC25-2811338F3727}"/>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11167913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Tree>
    <p:extLst>
      <p:ext uri="{BB962C8B-B14F-4D97-AF65-F5344CB8AC3E}">
        <p14:creationId xmlns:p14="http://schemas.microsoft.com/office/powerpoint/2010/main" val="3297688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Histo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6"/>
                </a:solidFill>
              </a:rPr>
              <a:t>● </a:t>
            </a:r>
            <a:r>
              <a:rPr lang="en-US" sz="2400" b="0" dirty="0">
                <a:solidFill>
                  <a:schemeClr val="accent6"/>
                </a:solidFill>
              </a:rPr>
              <a:t>History</a:t>
            </a:r>
            <a:r>
              <a:rPr lang="en-US" sz="2000" b="1" dirty="0">
                <a:solidFill>
                  <a:schemeClr val="accent6"/>
                </a:solidFill>
              </a:rPr>
              <a:t> ● </a:t>
            </a:r>
            <a:r>
              <a:rPr lang="en-US" sz="2000" b="0" dirty="0">
                <a:solidFill>
                  <a:schemeClr val="accent2"/>
                </a:solidFill>
              </a:rPr>
              <a:t>Basics</a:t>
            </a:r>
            <a:r>
              <a:rPr lang="en-US" sz="2000" b="1" dirty="0">
                <a:solidFill>
                  <a:schemeClr val="accent2"/>
                </a:solidFill>
              </a:rPr>
              <a:t> ●  </a:t>
            </a:r>
            <a:r>
              <a:rPr lang="en-US" sz="2000" b="0" dirty="0">
                <a:solidFill>
                  <a:schemeClr val="accent2"/>
                </a:solidFill>
              </a:rPr>
              <a:t>Requests</a:t>
            </a:r>
            <a:r>
              <a:rPr lang="en-US" sz="2000" b="1" dirty="0">
                <a:solidFill>
                  <a:schemeClr val="accent2"/>
                </a:solidFill>
              </a:rPr>
              <a:t> ● </a:t>
            </a:r>
            <a:r>
              <a:rPr lang="en-US" sz="2000" b="0" dirty="0">
                <a:solidFill>
                  <a:schemeClr val="accent2"/>
                </a:solidFill>
              </a:rPr>
              <a:t>Collections</a:t>
            </a:r>
            <a:r>
              <a:rPr lang="en-US" sz="2000" b="1" dirty="0">
                <a:solidFill>
                  <a:schemeClr val="accent2"/>
                </a:solidFill>
              </a:rPr>
              <a:t> ● </a:t>
            </a:r>
            <a:r>
              <a:rPr lang="en-US" sz="2000" b="0" dirty="0">
                <a:solidFill>
                  <a:schemeClr val="accent2"/>
                </a:solidFill>
              </a:rPr>
              <a:t>Variables</a:t>
            </a:r>
            <a:r>
              <a:rPr lang="en-US" sz="2000" b="1" dirty="0">
                <a:solidFill>
                  <a:schemeClr val="accent2"/>
                </a:solidFill>
              </a:rPr>
              <a:t> ● </a:t>
            </a:r>
            <a:r>
              <a:rPr lang="en-US" sz="2000" b="0" dirty="0">
                <a:solidFill>
                  <a:schemeClr val="accent2"/>
                </a:solidFill>
              </a:rPr>
              <a:t>Testing</a:t>
            </a:r>
            <a:r>
              <a:rPr lang="en-US" sz="2000" b="1" dirty="0">
                <a:solidFill>
                  <a:schemeClr val="accent2"/>
                </a:solidFill>
              </a:rPr>
              <a:t> ● </a:t>
            </a:r>
            <a:r>
              <a:rPr lang="en-US" sz="2000" b="0" dirty="0">
                <a:solidFill>
                  <a:schemeClr val="accent2"/>
                </a:solidFill>
              </a:rPr>
              <a:t>Advanced</a:t>
            </a:r>
            <a:r>
              <a:rPr lang="en-US" sz="2000" b="1" dirty="0">
                <a:solidFill>
                  <a:schemeClr val="accent2"/>
                </a:solidFill>
              </a:rPr>
              <a:t> ●</a:t>
            </a:r>
          </a:p>
        </p:txBody>
      </p:sp>
    </p:spTree>
    <p:extLst>
      <p:ext uri="{BB962C8B-B14F-4D97-AF65-F5344CB8AC3E}">
        <p14:creationId xmlns:p14="http://schemas.microsoft.com/office/powerpoint/2010/main" val="2249719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asic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84CF11-3546-412F-B72C-D4E7CCA744DE}"/>
              </a:ext>
            </a:extLst>
          </p:cNvPr>
          <p:cNvSpPr/>
          <p:nvPr userDrawn="1"/>
        </p:nvSpPr>
        <p:spPr>
          <a:xfrm>
            <a:off x="-1184114" y="-1203849"/>
            <a:ext cx="14393577" cy="2040954"/>
          </a:xfrm>
          <a:prstGeom prst="rect">
            <a:avLst/>
          </a:prstGeom>
          <a:solidFill>
            <a:schemeClr val="bg2">
              <a:lumMod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F270ABC2-D0BF-423D-B411-0CA195B9414D}"/>
              </a:ext>
            </a:extLst>
          </p:cNvPr>
          <p:cNvSpPr>
            <a:spLocks noGrp="1"/>
          </p:cNvSpPr>
          <p:nvPr>
            <p:ph type="dt" sz="half" idx="10"/>
          </p:nvPr>
        </p:nvSpPr>
        <p:spPr/>
        <p:txBody>
          <a:bodyPr/>
          <a:lstStyle/>
          <a:p>
            <a:fld id="{430AF28B-1376-41D6-99F2-DF39813C8829}" type="datetimeFigureOut">
              <a:rPr lang="en-US" smtClean="0"/>
              <a:t>7/1/2021</a:t>
            </a:fld>
            <a:endParaRPr lang="en-US"/>
          </a:p>
        </p:txBody>
      </p:sp>
      <p:sp>
        <p:nvSpPr>
          <p:cNvPr id="3" name="Footer Placeholder 2">
            <a:extLst>
              <a:ext uri="{FF2B5EF4-FFF2-40B4-BE49-F238E27FC236}">
                <a16:creationId xmlns:a16="http://schemas.microsoft.com/office/drawing/2014/main" id="{21A3BF75-8AAB-4E55-BD23-F52ED0A6C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7F806-F394-4EC6-94B2-E9FFA8676915}"/>
              </a:ext>
            </a:extLst>
          </p:cNvPr>
          <p:cNvSpPr>
            <a:spLocks noGrp="1"/>
          </p:cNvSpPr>
          <p:nvPr>
            <p:ph type="sldNum" sz="quarter" idx="12"/>
          </p:nvPr>
        </p:nvSpPr>
        <p:spPr/>
        <p:txBody>
          <a:bodyPr/>
          <a:lstStyle/>
          <a:p>
            <a:fld id="{15FB50FD-20A4-4D58-ABE6-1D51C20BFF72}" type="slidenum">
              <a:rPr lang="en-US" smtClean="0"/>
              <a:t>‹#›</a:t>
            </a:fld>
            <a:endParaRPr lang="en-US"/>
          </a:p>
        </p:txBody>
      </p:sp>
      <p:sp>
        <p:nvSpPr>
          <p:cNvPr id="5" name="TextBox 4">
            <a:extLst>
              <a:ext uri="{FF2B5EF4-FFF2-40B4-BE49-F238E27FC236}">
                <a16:creationId xmlns:a16="http://schemas.microsoft.com/office/drawing/2014/main" id="{60837F24-3689-40E4-977B-35285E03739E}"/>
              </a:ext>
            </a:extLst>
          </p:cNvPr>
          <p:cNvSpPr txBox="1"/>
          <p:nvPr userDrawn="1"/>
        </p:nvSpPr>
        <p:spPr>
          <a:xfrm>
            <a:off x="0" y="31750"/>
            <a:ext cx="12192000" cy="461665"/>
          </a:xfrm>
          <a:prstGeom prst="rect">
            <a:avLst/>
          </a:prstGeom>
          <a:noFill/>
        </p:spPr>
        <p:txBody>
          <a:bodyPr wrap="square" rtlCol="0">
            <a:spAutoFit/>
          </a:bodyPr>
          <a:lstStyle/>
          <a:p>
            <a:pPr algn="ctr"/>
            <a:r>
              <a:rPr lang="en-US" sz="2000" b="1" dirty="0">
                <a:solidFill>
                  <a:schemeClr val="accent2"/>
                </a:solidFill>
              </a:rPr>
              <a:t>●</a:t>
            </a:r>
            <a:r>
              <a:rPr lang="en-US" sz="2000" b="1" dirty="0">
                <a:solidFill>
                  <a:schemeClr val="accent6"/>
                </a:solidFill>
              </a:rPr>
              <a:t> </a:t>
            </a:r>
            <a:r>
              <a:rPr lang="en-US" sz="2000" b="0" dirty="0">
                <a:solidFill>
                  <a:schemeClr val="accent2"/>
                </a:solidFill>
              </a:rPr>
              <a:t>History</a:t>
            </a:r>
            <a:r>
              <a:rPr lang="en-US" sz="2000" b="1" dirty="0">
                <a:solidFill>
                  <a:schemeClr val="accent6"/>
                </a:solidFill>
              </a:rPr>
              <a:t> ● </a:t>
            </a:r>
            <a:r>
              <a:rPr lang="en-US" sz="2400" b="0" dirty="0">
                <a:solidFill>
                  <a:schemeClr val="accent6"/>
                </a:solidFill>
              </a:rPr>
              <a:t>Basics</a:t>
            </a:r>
            <a:r>
              <a:rPr lang="en-US" sz="2000" b="1" dirty="0">
                <a:solidFill>
                  <a:schemeClr val="accent2"/>
                </a:solidFill>
              </a:rPr>
              <a:t> </a:t>
            </a:r>
            <a:r>
              <a:rPr lang="en-US" sz="2000" b="1" dirty="0">
                <a:solidFill>
                  <a:schemeClr val="accent6"/>
                </a:solidFill>
              </a:rPr>
              <a:t>●</a:t>
            </a:r>
            <a:r>
              <a:rPr lang="en-US" sz="2000" b="1" dirty="0">
                <a:solidFill>
                  <a:schemeClr val="accent2"/>
                </a:solidFill>
              </a:rPr>
              <a:t>  </a:t>
            </a:r>
            <a:r>
              <a:rPr lang="en-US" sz="2000" b="0" dirty="0">
                <a:solidFill>
                  <a:schemeClr val="accent2"/>
                </a:solidFill>
              </a:rPr>
              <a:t>Requests</a:t>
            </a:r>
            <a:r>
              <a:rPr lang="en-US" sz="2000" b="1" dirty="0">
                <a:solidFill>
                  <a:schemeClr val="accent2"/>
                </a:solidFill>
              </a:rPr>
              <a:t> ● </a:t>
            </a:r>
            <a:r>
              <a:rPr lang="en-US" sz="2000" b="0" dirty="0">
                <a:solidFill>
                  <a:schemeClr val="accent2"/>
                </a:solidFill>
              </a:rPr>
              <a:t>Collections</a:t>
            </a:r>
            <a:r>
              <a:rPr lang="en-US" sz="2000" b="1" dirty="0">
                <a:solidFill>
                  <a:schemeClr val="accent2"/>
                </a:solidFill>
              </a:rPr>
              <a:t> ● </a:t>
            </a:r>
            <a:r>
              <a:rPr lang="en-US" sz="2000" b="0" dirty="0">
                <a:solidFill>
                  <a:schemeClr val="accent2"/>
                </a:solidFill>
              </a:rPr>
              <a:t>Variables</a:t>
            </a:r>
            <a:r>
              <a:rPr lang="en-US" sz="2000" b="1" dirty="0">
                <a:solidFill>
                  <a:schemeClr val="accent2"/>
                </a:solidFill>
              </a:rPr>
              <a:t> ● </a:t>
            </a:r>
            <a:r>
              <a:rPr lang="en-US" sz="2000" b="0" dirty="0">
                <a:solidFill>
                  <a:schemeClr val="accent2"/>
                </a:solidFill>
              </a:rPr>
              <a:t>Testing</a:t>
            </a:r>
            <a:r>
              <a:rPr lang="en-US" sz="2000" b="1" dirty="0">
                <a:solidFill>
                  <a:schemeClr val="accent2"/>
                </a:solidFill>
              </a:rPr>
              <a:t> ● </a:t>
            </a:r>
            <a:r>
              <a:rPr lang="en-US" sz="2000" b="0" dirty="0">
                <a:solidFill>
                  <a:schemeClr val="accent2"/>
                </a:solidFill>
              </a:rPr>
              <a:t>Advanced</a:t>
            </a:r>
            <a:r>
              <a:rPr lang="en-US" sz="2000" b="1" dirty="0">
                <a:solidFill>
                  <a:schemeClr val="accent2"/>
                </a:solidFill>
              </a:rPr>
              <a:t> ●</a:t>
            </a:r>
          </a:p>
        </p:txBody>
      </p:sp>
    </p:spTree>
    <p:extLst>
      <p:ext uri="{BB962C8B-B14F-4D97-AF65-F5344CB8AC3E}">
        <p14:creationId xmlns:p14="http://schemas.microsoft.com/office/powerpoint/2010/main" val="2004376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B8985-1698-4055-AD8D-FE3592EC69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9EB14-F380-46A1-BF35-F4ED0E8502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0BBC8E-F866-4C90-A0D3-29B99D0055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0AF28B-1376-41D6-99F2-DF39813C8829}" type="datetimeFigureOut">
              <a:rPr lang="en-US" smtClean="0"/>
              <a:t>7/1/2021</a:t>
            </a:fld>
            <a:endParaRPr lang="en-US"/>
          </a:p>
        </p:txBody>
      </p:sp>
      <p:sp>
        <p:nvSpPr>
          <p:cNvPr id="5" name="Footer Placeholder 4">
            <a:extLst>
              <a:ext uri="{FF2B5EF4-FFF2-40B4-BE49-F238E27FC236}">
                <a16:creationId xmlns:a16="http://schemas.microsoft.com/office/drawing/2014/main" id="{ECE012EA-5AED-4635-A87F-BD882289B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02B48C-E072-4541-AB62-F93A31BD32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B50FD-20A4-4D58-ABE6-1D51C20BFF72}" type="slidenum">
              <a:rPr lang="en-US" smtClean="0"/>
              <a:t>‹#›</a:t>
            </a:fld>
            <a:endParaRPr lang="en-US"/>
          </a:p>
        </p:txBody>
      </p:sp>
    </p:spTree>
    <p:extLst>
      <p:ext uri="{BB962C8B-B14F-4D97-AF65-F5344CB8AC3E}">
        <p14:creationId xmlns:p14="http://schemas.microsoft.com/office/powerpoint/2010/main" val="53081957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63" r:id="rId11"/>
    <p:sldLayoutId id="2147483664" r:id="rId12"/>
    <p:sldLayoutId id="2147483665" r:id="rId13"/>
    <p:sldLayoutId id="2147483666"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5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50.sv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53.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4.xml"/><Relationship Id="rId6" Type="http://schemas.openxmlformats.org/officeDocument/2006/relationships/image" Target="../media/image71.svg"/><Relationship Id="rId11" Type="http://schemas.openxmlformats.org/officeDocument/2006/relationships/image" Target="../media/image75.pn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69.svg"/><Relationship Id="rId9" Type="http://schemas.openxmlformats.org/officeDocument/2006/relationships/image" Target="../media/image73.jpg"/></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D3F3151-8B19-4868-8D5A-BDE799371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973" y="331364"/>
            <a:ext cx="11954183" cy="4768956"/>
          </a:xfrm>
          <a:prstGeom prst="rect">
            <a:avLst/>
          </a:prstGeom>
        </p:spPr>
      </p:pic>
    </p:spTree>
    <p:extLst>
      <p:ext uri="{BB962C8B-B14F-4D97-AF65-F5344CB8AC3E}">
        <p14:creationId xmlns:p14="http://schemas.microsoft.com/office/powerpoint/2010/main" val="1226177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onitor, screenshot, indoor&#10;&#10;Description automatically generated">
            <a:extLst>
              <a:ext uri="{FF2B5EF4-FFF2-40B4-BE49-F238E27FC236}">
                <a16:creationId xmlns:a16="http://schemas.microsoft.com/office/drawing/2014/main" id="{E9872362-103F-4596-B65B-D5B7D14BD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15" y="417787"/>
            <a:ext cx="9021203" cy="6219496"/>
          </a:xfrm>
          <a:prstGeom prst="rect">
            <a:avLst/>
          </a:prstGeom>
        </p:spPr>
      </p:pic>
      <p:sp>
        <p:nvSpPr>
          <p:cNvPr id="6" name="TextBox 5">
            <a:extLst>
              <a:ext uri="{FF2B5EF4-FFF2-40B4-BE49-F238E27FC236}">
                <a16:creationId xmlns:a16="http://schemas.microsoft.com/office/drawing/2014/main" id="{0C44358D-F274-45A5-A3EE-0DD7F1603E46}"/>
              </a:ext>
            </a:extLst>
          </p:cNvPr>
          <p:cNvSpPr txBox="1"/>
          <p:nvPr/>
        </p:nvSpPr>
        <p:spPr>
          <a:xfrm>
            <a:off x="9682215" y="1403406"/>
            <a:ext cx="2293970" cy="1446550"/>
          </a:xfrm>
          <a:prstGeom prst="rect">
            <a:avLst/>
          </a:prstGeom>
          <a:noFill/>
        </p:spPr>
        <p:txBody>
          <a:bodyPr wrap="square" rtlCol="0">
            <a:spAutoFit/>
          </a:bodyPr>
          <a:lstStyle/>
          <a:p>
            <a:r>
              <a:rPr lang="en-US" sz="4400" dirty="0">
                <a:solidFill>
                  <a:schemeClr val="accent1"/>
                </a:solidFill>
                <a:highlight>
                  <a:srgbClr val="000000"/>
                </a:highlight>
              </a:rPr>
              <a:t>Much Better!</a:t>
            </a:r>
          </a:p>
        </p:txBody>
      </p:sp>
    </p:spTree>
    <p:extLst>
      <p:ext uri="{BB962C8B-B14F-4D97-AF65-F5344CB8AC3E}">
        <p14:creationId xmlns:p14="http://schemas.microsoft.com/office/powerpoint/2010/main" val="905361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000F9F-3364-40B2-855F-EF060E2FFA36}"/>
              </a:ext>
            </a:extLst>
          </p:cNvPr>
          <p:cNvSpPr txBox="1"/>
          <p:nvPr/>
        </p:nvSpPr>
        <p:spPr>
          <a:xfrm>
            <a:off x="890753" y="402012"/>
            <a:ext cx="10990752" cy="2646878"/>
          </a:xfrm>
          <a:prstGeom prst="rect">
            <a:avLst/>
          </a:prstGeom>
          <a:noFill/>
        </p:spPr>
        <p:txBody>
          <a:bodyPr wrap="square" rtlCol="0">
            <a:spAutoFit/>
          </a:bodyPr>
          <a:lstStyle/>
          <a:p>
            <a:r>
              <a:rPr lang="en-US" sz="16600" dirty="0"/>
              <a:t>h t </a:t>
            </a:r>
            <a:r>
              <a:rPr lang="en-US" sz="16600" dirty="0" err="1"/>
              <a:t>t</a:t>
            </a:r>
            <a:r>
              <a:rPr lang="en-US" sz="16600" dirty="0"/>
              <a:t> p : //</a:t>
            </a:r>
          </a:p>
        </p:txBody>
      </p:sp>
      <p:sp>
        <p:nvSpPr>
          <p:cNvPr id="5" name="TextBox 4">
            <a:extLst>
              <a:ext uri="{FF2B5EF4-FFF2-40B4-BE49-F238E27FC236}">
                <a16:creationId xmlns:a16="http://schemas.microsoft.com/office/drawing/2014/main" id="{A94C0350-9618-42F7-B0BD-AC1DC7F9BDB0}"/>
              </a:ext>
            </a:extLst>
          </p:cNvPr>
          <p:cNvSpPr txBox="1"/>
          <p:nvPr/>
        </p:nvSpPr>
        <p:spPr>
          <a:xfrm>
            <a:off x="1474079" y="2529237"/>
            <a:ext cx="449318" cy="2554545"/>
          </a:xfrm>
          <a:prstGeom prst="rect">
            <a:avLst/>
          </a:prstGeom>
          <a:noFill/>
        </p:spPr>
        <p:txBody>
          <a:bodyPr wrap="square" rtlCol="0">
            <a:spAutoFit/>
          </a:bodyPr>
          <a:lstStyle/>
          <a:p>
            <a:pPr algn="ctr"/>
            <a:r>
              <a:rPr lang="en-US" sz="4000" dirty="0"/>
              <a:t>y</a:t>
            </a:r>
          </a:p>
          <a:p>
            <a:pPr algn="ctr"/>
            <a:r>
              <a:rPr lang="en-US" sz="4000" dirty="0"/>
              <a:t>p</a:t>
            </a:r>
          </a:p>
          <a:p>
            <a:pPr algn="ctr"/>
            <a:r>
              <a:rPr lang="en-US" sz="4000" dirty="0"/>
              <a:t>e</a:t>
            </a:r>
          </a:p>
          <a:p>
            <a:pPr algn="ctr"/>
            <a:r>
              <a:rPr lang="en-US" sz="4000" dirty="0"/>
              <a:t>r</a:t>
            </a:r>
          </a:p>
        </p:txBody>
      </p:sp>
      <p:sp>
        <p:nvSpPr>
          <p:cNvPr id="7" name="TextBox 6">
            <a:extLst>
              <a:ext uri="{FF2B5EF4-FFF2-40B4-BE49-F238E27FC236}">
                <a16:creationId xmlns:a16="http://schemas.microsoft.com/office/drawing/2014/main" id="{689B0988-4883-4A7C-AD58-846844816D5F}"/>
              </a:ext>
            </a:extLst>
          </p:cNvPr>
          <p:cNvSpPr txBox="1"/>
          <p:nvPr/>
        </p:nvSpPr>
        <p:spPr>
          <a:xfrm>
            <a:off x="3231935" y="2546217"/>
            <a:ext cx="449318" cy="1938992"/>
          </a:xfrm>
          <a:prstGeom prst="rect">
            <a:avLst/>
          </a:prstGeom>
          <a:noFill/>
        </p:spPr>
        <p:txBody>
          <a:bodyPr wrap="square" rtlCol="0">
            <a:spAutoFit/>
          </a:bodyPr>
          <a:lstStyle/>
          <a:p>
            <a:pPr algn="ctr"/>
            <a:r>
              <a:rPr lang="en-US" sz="4000" dirty="0"/>
              <a:t>e</a:t>
            </a:r>
          </a:p>
          <a:p>
            <a:pPr algn="ctr"/>
            <a:r>
              <a:rPr lang="en-US" sz="4000" dirty="0"/>
              <a:t>x</a:t>
            </a:r>
          </a:p>
          <a:p>
            <a:pPr algn="ctr"/>
            <a:r>
              <a:rPr lang="en-US" sz="4000" dirty="0"/>
              <a:t>t</a:t>
            </a:r>
          </a:p>
        </p:txBody>
      </p:sp>
      <p:sp>
        <p:nvSpPr>
          <p:cNvPr id="8" name="TextBox 7">
            <a:extLst>
              <a:ext uri="{FF2B5EF4-FFF2-40B4-BE49-F238E27FC236}">
                <a16:creationId xmlns:a16="http://schemas.microsoft.com/office/drawing/2014/main" id="{9A46425A-8026-4C60-AB26-F103321656D5}"/>
              </a:ext>
            </a:extLst>
          </p:cNvPr>
          <p:cNvSpPr txBox="1"/>
          <p:nvPr/>
        </p:nvSpPr>
        <p:spPr>
          <a:xfrm>
            <a:off x="4654770" y="2538334"/>
            <a:ext cx="449318" cy="4401205"/>
          </a:xfrm>
          <a:prstGeom prst="rect">
            <a:avLst/>
          </a:prstGeom>
          <a:noFill/>
        </p:spPr>
        <p:txBody>
          <a:bodyPr wrap="square" rtlCol="0">
            <a:spAutoFit/>
          </a:bodyPr>
          <a:lstStyle/>
          <a:p>
            <a:pPr algn="ctr"/>
            <a:r>
              <a:rPr lang="en-US" sz="4000" dirty="0" err="1"/>
              <a:t>ransfer</a:t>
            </a:r>
            <a:endParaRPr lang="en-US" sz="4000" dirty="0"/>
          </a:p>
        </p:txBody>
      </p:sp>
      <p:sp>
        <p:nvSpPr>
          <p:cNvPr id="9" name="TextBox 8">
            <a:extLst>
              <a:ext uri="{FF2B5EF4-FFF2-40B4-BE49-F238E27FC236}">
                <a16:creationId xmlns:a16="http://schemas.microsoft.com/office/drawing/2014/main" id="{C1DDA35A-F661-4CCA-AD7C-1599C270A47E}"/>
              </a:ext>
            </a:extLst>
          </p:cNvPr>
          <p:cNvSpPr txBox="1"/>
          <p:nvPr/>
        </p:nvSpPr>
        <p:spPr>
          <a:xfrm>
            <a:off x="6386129" y="2534259"/>
            <a:ext cx="449318" cy="4401205"/>
          </a:xfrm>
          <a:prstGeom prst="rect">
            <a:avLst/>
          </a:prstGeom>
          <a:noFill/>
        </p:spPr>
        <p:txBody>
          <a:bodyPr wrap="square" rtlCol="0">
            <a:spAutoFit/>
          </a:bodyPr>
          <a:lstStyle/>
          <a:p>
            <a:pPr algn="ctr"/>
            <a:r>
              <a:rPr lang="en-US" sz="4000" dirty="0"/>
              <a:t>r</a:t>
            </a:r>
          </a:p>
          <a:p>
            <a:pPr algn="ctr"/>
            <a:r>
              <a:rPr lang="en-US" sz="4000" dirty="0"/>
              <a:t>o</a:t>
            </a:r>
          </a:p>
          <a:p>
            <a:pPr algn="ctr"/>
            <a:r>
              <a:rPr lang="en-US" sz="4000" dirty="0"/>
              <a:t>t</a:t>
            </a:r>
          </a:p>
          <a:p>
            <a:pPr algn="ctr"/>
            <a:r>
              <a:rPr lang="en-US" sz="4000" dirty="0"/>
              <a:t>o</a:t>
            </a:r>
          </a:p>
          <a:p>
            <a:pPr algn="ctr"/>
            <a:r>
              <a:rPr lang="en-US" sz="4000" dirty="0"/>
              <a:t>c</a:t>
            </a:r>
          </a:p>
          <a:p>
            <a:pPr algn="ctr"/>
            <a:r>
              <a:rPr lang="en-US" sz="4000" dirty="0"/>
              <a:t>o</a:t>
            </a:r>
          </a:p>
          <a:p>
            <a:pPr algn="ctr"/>
            <a:r>
              <a:rPr lang="en-US" sz="4000" dirty="0"/>
              <a:t>l</a:t>
            </a:r>
          </a:p>
        </p:txBody>
      </p:sp>
    </p:spTree>
    <p:extLst>
      <p:ext uri="{BB962C8B-B14F-4D97-AF65-F5344CB8AC3E}">
        <p14:creationId xmlns:p14="http://schemas.microsoft.com/office/powerpoint/2010/main" val="3811065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AF4E039-5F91-494A-A841-7CED80EB2F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959" y="1651640"/>
            <a:ext cx="3775841" cy="3838251"/>
          </a:xfrm>
          <a:prstGeom prst="rect">
            <a:avLst/>
          </a:prstGeom>
        </p:spPr>
      </p:pic>
      <p:sp>
        <p:nvSpPr>
          <p:cNvPr id="5" name="TextBox 4">
            <a:extLst>
              <a:ext uri="{FF2B5EF4-FFF2-40B4-BE49-F238E27FC236}">
                <a16:creationId xmlns:a16="http://schemas.microsoft.com/office/drawing/2014/main" id="{3FCE9D14-C53B-4DA8-9AF9-AA7493B28136}"/>
              </a:ext>
            </a:extLst>
          </p:cNvPr>
          <p:cNvSpPr txBox="1"/>
          <p:nvPr/>
        </p:nvSpPr>
        <p:spPr>
          <a:xfrm>
            <a:off x="4028089" y="2269003"/>
            <a:ext cx="7606570" cy="2308324"/>
          </a:xfrm>
          <a:prstGeom prst="rect">
            <a:avLst/>
          </a:prstGeom>
          <a:noFill/>
        </p:spPr>
        <p:txBody>
          <a:bodyPr wrap="none" rtlCol="0">
            <a:spAutoFit/>
          </a:bodyPr>
          <a:lstStyle/>
          <a:p>
            <a:r>
              <a:rPr lang="en-US" sz="7200" dirty="0"/>
              <a:t>Hello, I want to</a:t>
            </a:r>
          </a:p>
          <a:p>
            <a:r>
              <a:rPr lang="en-US" sz="7200" dirty="0">
                <a:solidFill>
                  <a:schemeClr val="accent4"/>
                </a:solidFill>
                <a:latin typeface="Courier Prime" panose="02000409000000000000" pitchFamily="49" charset="0"/>
              </a:rPr>
              <a:t>GET /tweets</a:t>
            </a:r>
          </a:p>
        </p:txBody>
      </p:sp>
    </p:spTree>
    <p:extLst>
      <p:ext uri="{BB962C8B-B14F-4D97-AF65-F5344CB8AC3E}">
        <p14:creationId xmlns:p14="http://schemas.microsoft.com/office/powerpoint/2010/main" val="306515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AF4E039-5F91-494A-A841-7CED80EB2F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255" y="768574"/>
            <a:ext cx="1972088" cy="2004684"/>
          </a:xfrm>
          <a:prstGeom prst="rect">
            <a:avLst/>
          </a:prstGeom>
        </p:spPr>
      </p:pic>
      <p:sp>
        <p:nvSpPr>
          <p:cNvPr id="5" name="TextBox 4">
            <a:extLst>
              <a:ext uri="{FF2B5EF4-FFF2-40B4-BE49-F238E27FC236}">
                <a16:creationId xmlns:a16="http://schemas.microsoft.com/office/drawing/2014/main" id="{3FCE9D14-C53B-4DA8-9AF9-AA7493B28136}"/>
              </a:ext>
            </a:extLst>
          </p:cNvPr>
          <p:cNvSpPr txBox="1"/>
          <p:nvPr/>
        </p:nvSpPr>
        <p:spPr>
          <a:xfrm>
            <a:off x="2961968" y="1170751"/>
            <a:ext cx="6268063" cy="1200329"/>
          </a:xfrm>
          <a:prstGeom prst="rect">
            <a:avLst/>
          </a:prstGeom>
          <a:noFill/>
        </p:spPr>
        <p:txBody>
          <a:bodyPr wrap="none" rtlCol="0">
            <a:spAutoFit/>
          </a:bodyPr>
          <a:lstStyle/>
          <a:p>
            <a:r>
              <a:rPr lang="en-US" sz="7200" dirty="0">
                <a:solidFill>
                  <a:schemeClr val="accent4"/>
                </a:solidFill>
                <a:latin typeface="Courier Prime" panose="02000409000000000000" pitchFamily="49" charset="0"/>
              </a:rPr>
              <a:t>GET /tweets</a:t>
            </a:r>
          </a:p>
        </p:txBody>
      </p:sp>
      <p:pic>
        <p:nvPicPr>
          <p:cNvPr id="6" name="Graphic 5">
            <a:extLst>
              <a:ext uri="{FF2B5EF4-FFF2-40B4-BE49-F238E27FC236}">
                <a16:creationId xmlns:a16="http://schemas.microsoft.com/office/drawing/2014/main" id="{1712E13F-3593-48BF-B8CC-CC11D33C6A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099" y="3345363"/>
            <a:ext cx="2438400" cy="2438400"/>
          </a:xfrm>
          <a:prstGeom prst="rect">
            <a:avLst/>
          </a:prstGeom>
        </p:spPr>
      </p:pic>
      <p:sp>
        <p:nvSpPr>
          <p:cNvPr id="7" name="TextBox 6">
            <a:extLst>
              <a:ext uri="{FF2B5EF4-FFF2-40B4-BE49-F238E27FC236}">
                <a16:creationId xmlns:a16="http://schemas.microsoft.com/office/drawing/2014/main" id="{148BA6D7-E6B9-4FEF-B752-A6DA0534BA8C}"/>
              </a:ext>
            </a:extLst>
          </p:cNvPr>
          <p:cNvSpPr txBox="1"/>
          <p:nvPr/>
        </p:nvSpPr>
        <p:spPr>
          <a:xfrm>
            <a:off x="3019321" y="3364234"/>
            <a:ext cx="9033242" cy="1200329"/>
          </a:xfrm>
          <a:prstGeom prst="rect">
            <a:avLst/>
          </a:prstGeom>
          <a:noFill/>
        </p:spPr>
        <p:txBody>
          <a:bodyPr wrap="none" rtlCol="0">
            <a:spAutoFit/>
          </a:bodyPr>
          <a:lstStyle/>
          <a:p>
            <a:r>
              <a:rPr lang="en-US" sz="7200" dirty="0">
                <a:solidFill>
                  <a:schemeClr val="accent5"/>
                </a:solidFill>
                <a:latin typeface="Courier Prime" panose="02000409000000000000" pitchFamily="49" charset="0"/>
              </a:rPr>
              <a:t>401 Unauthorized</a:t>
            </a:r>
          </a:p>
        </p:txBody>
      </p:sp>
    </p:spTree>
    <p:extLst>
      <p:ext uri="{BB962C8B-B14F-4D97-AF65-F5344CB8AC3E}">
        <p14:creationId xmlns:p14="http://schemas.microsoft.com/office/powerpoint/2010/main" val="64070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AF4E039-5F91-494A-A841-7CED80EB2F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255" y="768574"/>
            <a:ext cx="1972088" cy="2004684"/>
          </a:xfrm>
          <a:prstGeom prst="rect">
            <a:avLst/>
          </a:prstGeom>
        </p:spPr>
      </p:pic>
      <p:pic>
        <p:nvPicPr>
          <p:cNvPr id="8" name="Picture 7" descr="Graphical user interface, text, application, chat or text message&#10;&#10;Description automatically generated">
            <a:extLst>
              <a:ext uri="{FF2B5EF4-FFF2-40B4-BE49-F238E27FC236}">
                <a16:creationId xmlns:a16="http://schemas.microsoft.com/office/drawing/2014/main" id="{455B92E4-16C5-490B-A3B5-EDD708D157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8968" y="2773258"/>
            <a:ext cx="6470516" cy="2962815"/>
          </a:xfrm>
          <a:prstGeom prst="rect">
            <a:avLst/>
          </a:prstGeom>
        </p:spPr>
      </p:pic>
      <p:pic>
        <p:nvPicPr>
          <p:cNvPr id="10" name="Graphic 9">
            <a:extLst>
              <a:ext uri="{FF2B5EF4-FFF2-40B4-BE49-F238E27FC236}">
                <a16:creationId xmlns:a16="http://schemas.microsoft.com/office/drawing/2014/main" id="{FC8DBDC9-9C54-4A4A-AF4C-B0FE5FE3F0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4862" y="3214773"/>
            <a:ext cx="2543263" cy="2543263"/>
          </a:xfrm>
          <a:prstGeom prst="rect">
            <a:avLst/>
          </a:prstGeom>
        </p:spPr>
      </p:pic>
      <p:sp>
        <p:nvSpPr>
          <p:cNvPr id="11" name="TextBox 10">
            <a:extLst>
              <a:ext uri="{FF2B5EF4-FFF2-40B4-BE49-F238E27FC236}">
                <a16:creationId xmlns:a16="http://schemas.microsoft.com/office/drawing/2014/main" id="{1115161B-E019-4A04-979B-C8669963B732}"/>
              </a:ext>
            </a:extLst>
          </p:cNvPr>
          <p:cNvSpPr txBox="1"/>
          <p:nvPr/>
        </p:nvSpPr>
        <p:spPr>
          <a:xfrm>
            <a:off x="3235194" y="2940269"/>
            <a:ext cx="1843774" cy="2308324"/>
          </a:xfrm>
          <a:prstGeom prst="rect">
            <a:avLst/>
          </a:prstGeom>
          <a:noFill/>
        </p:spPr>
        <p:txBody>
          <a:bodyPr wrap="none" rtlCol="0">
            <a:spAutoFit/>
          </a:bodyPr>
          <a:lstStyle/>
          <a:p>
            <a:r>
              <a:rPr lang="en-US" sz="7200" dirty="0">
                <a:solidFill>
                  <a:schemeClr val="accent4"/>
                </a:solidFill>
                <a:latin typeface="Courier Prime" panose="02000409000000000000" pitchFamily="49" charset="0"/>
              </a:rPr>
              <a:t>200</a:t>
            </a:r>
          </a:p>
          <a:p>
            <a:r>
              <a:rPr lang="en-US" sz="7200" dirty="0">
                <a:solidFill>
                  <a:schemeClr val="accent4"/>
                </a:solidFill>
                <a:latin typeface="Courier Prime" panose="02000409000000000000" pitchFamily="49" charset="0"/>
              </a:rPr>
              <a:t>OK</a:t>
            </a:r>
            <a:endParaRPr lang="en-US" dirty="0">
              <a:solidFill>
                <a:schemeClr val="accent4"/>
              </a:solidFill>
              <a:latin typeface="Courier Prime" panose="02000409000000000000" pitchFamily="49" charset="0"/>
            </a:endParaRPr>
          </a:p>
        </p:txBody>
      </p:sp>
      <p:sp>
        <p:nvSpPr>
          <p:cNvPr id="12" name="TextBox 11">
            <a:extLst>
              <a:ext uri="{FF2B5EF4-FFF2-40B4-BE49-F238E27FC236}">
                <a16:creationId xmlns:a16="http://schemas.microsoft.com/office/drawing/2014/main" id="{7F6B618A-EB3B-46E5-B2F8-1186C8E7F290}"/>
              </a:ext>
            </a:extLst>
          </p:cNvPr>
          <p:cNvSpPr txBox="1"/>
          <p:nvPr/>
        </p:nvSpPr>
        <p:spPr>
          <a:xfrm>
            <a:off x="2961968" y="1170751"/>
            <a:ext cx="6268063" cy="1200329"/>
          </a:xfrm>
          <a:prstGeom prst="rect">
            <a:avLst/>
          </a:prstGeom>
          <a:noFill/>
        </p:spPr>
        <p:txBody>
          <a:bodyPr wrap="none" rtlCol="0">
            <a:spAutoFit/>
          </a:bodyPr>
          <a:lstStyle/>
          <a:p>
            <a:r>
              <a:rPr lang="en-US" sz="7200" dirty="0">
                <a:solidFill>
                  <a:schemeClr val="accent4"/>
                </a:solidFill>
                <a:latin typeface="Courier Prime" panose="02000409000000000000" pitchFamily="49" charset="0"/>
              </a:rPr>
              <a:t>GET /tweets</a:t>
            </a:r>
          </a:p>
        </p:txBody>
      </p:sp>
    </p:spTree>
    <p:extLst>
      <p:ext uri="{BB962C8B-B14F-4D97-AF65-F5344CB8AC3E}">
        <p14:creationId xmlns:p14="http://schemas.microsoft.com/office/powerpoint/2010/main" val="3227605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352ECAFB-4396-4965-9B0A-87054D868BEB}"/>
              </a:ext>
            </a:extLst>
          </p:cNvPr>
          <p:cNvPicPr>
            <a:picLocks noChangeAspect="1"/>
          </p:cNvPicPr>
          <p:nvPr/>
        </p:nvPicPr>
        <p:blipFill rotWithShape="1">
          <a:blip r:embed="rId3">
            <a:extLst>
              <a:ext uri="{28A0092B-C50C-407E-A947-70E740481C1C}">
                <a14:useLocalDpi xmlns:a14="http://schemas.microsoft.com/office/drawing/2010/main" val="0"/>
              </a:ext>
            </a:extLst>
          </a:blip>
          <a:srcRect r="28385"/>
          <a:stretch/>
        </p:blipFill>
        <p:spPr>
          <a:xfrm>
            <a:off x="816599" y="702908"/>
            <a:ext cx="2978369" cy="5452183"/>
          </a:xfrm>
          <a:prstGeom prst="rect">
            <a:avLst/>
          </a:prstGeom>
          <a:effectLst>
            <a:softEdge rad="31750"/>
          </a:effectLst>
        </p:spPr>
      </p:pic>
      <p:sp>
        <p:nvSpPr>
          <p:cNvPr id="5" name="TextBox 4">
            <a:extLst>
              <a:ext uri="{FF2B5EF4-FFF2-40B4-BE49-F238E27FC236}">
                <a16:creationId xmlns:a16="http://schemas.microsoft.com/office/drawing/2014/main" id="{60FD8E01-C9E6-42CF-8172-69AEC57F5688}"/>
              </a:ext>
            </a:extLst>
          </p:cNvPr>
          <p:cNvSpPr txBox="1"/>
          <p:nvPr/>
        </p:nvSpPr>
        <p:spPr>
          <a:xfrm>
            <a:off x="4256689" y="711090"/>
            <a:ext cx="7181774" cy="3631763"/>
          </a:xfrm>
          <a:prstGeom prst="rect">
            <a:avLst/>
          </a:prstGeom>
          <a:noFill/>
        </p:spPr>
        <p:txBody>
          <a:bodyPr wrap="none" rtlCol="0">
            <a:spAutoFit/>
          </a:bodyPr>
          <a:lstStyle/>
          <a:p>
            <a:r>
              <a:rPr lang="en-US" sz="11500" dirty="0"/>
              <a:t>HTTP </a:t>
            </a:r>
          </a:p>
          <a:p>
            <a:r>
              <a:rPr lang="en-US" sz="11500" dirty="0"/>
              <a:t>Methods</a:t>
            </a:r>
            <a:endParaRPr lang="en-US" sz="4000" dirty="0"/>
          </a:p>
        </p:txBody>
      </p:sp>
    </p:spTree>
    <p:extLst>
      <p:ext uri="{BB962C8B-B14F-4D97-AF65-F5344CB8AC3E}">
        <p14:creationId xmlns:p14="http://schemas.microsoft.com/office/powerpoint/2010/main" val="67027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D5B14A9-9C9D-4FBF-8C89-77075DC44345}"/>
              </a:ext>
            </a:extLst>
          </p:cNvPr>
          <p:cNvGrpSpPr/>
          <p:nvPr/>
        </p:nvGrpSpPr>
        <p:grpSpPr>
          <a:xfrm>
            <a:off x="622737" y="1009279"/>
            <a:ext cx="10941723" cy="1213654"/>
            <a:chOff x="-63062" y="1513781"/>
            <a:chExt cx="6106510" cy="677333"/>
          </a:xfrm>
        </p:grpSpPr>
        <p:pic>
          <p:nvPicPr>
            <p:cNvPr id="4" name="Picture 3">
              <a:extLst>
                <a:ext uri="{FF2B5EF4-FFF2-40B4-BE49-F238E27FC236}">
                  <a16:creationId xmlns:a16="http://schemas.microsoft.com/office/drawing/2014/main" id="{86C058E0-6B61-4FE3-971C-45753D753A92}"/>
                </a:ext>
              </a:extLst>
            </p:cNvPr>
            <p:cNvPicPr>
              <a:picLocks noChangeAspect="1"/>
            </p:cNvPicPr>
            <p:nvPr/>
          </p:nvPicPr>
          <p:blipFill rotWithShape="1">
            <a:blip r:embed="rId3">
              <a:extLst>
                <a:ext uri="{28A0092B-C50C-407E-A947-70E740481C1C}">
                  <a14:useLocalDpi xmlns:a14="http://schemas.microsoft.com/office/drawing/2010/main" val="0"/>
                </a:ext>
              </a:extLst>
            </a:blip>
            <a:srcRect l="76422"/>
            <a:stretch/>
          </p:blipFill>
          <p:spPr>
            <a:xfrm>
              <a:off x="3168869" y="1513781"/>
              <a:ext cx="2874579" cy="677333"/>
            </a:xfrm>
            <a:prstGeom prst="rect">
              <a:avLst/>
            </a:prstGeom>
          </p:spPr>
        </p:pic>
        <p:pic>
          <p:nvPicPr>
            <p:cNvPr id="5" name="Picture 4">
              <a:extLst>
                <a:ext uri="{FF2B5EF4-FFF2-40B4-BE49-F238E27FC236}">
                  <a16:creationId xmlns:a16="http://schemas.microsoft.com/office/drawing/2014/main" id="{2CE9CADE-591D-4F14-B29D-9CAADC2331CA}"/>
                </a:ext>
              </a:extLst>
            </p:cNvPr>
            <p:cNvPicPr>
              <a:picLocks noChangeAspect="1"/>
            </p:cNvPicPr>
            <p:nvPr/>
          </p:nvPicPr>
          <p:blipFill rotWithShape="1">
            <a:blip r:embed="rId3">
              <a:extLst>
                <a:ext uri="{28A0092B-C50C-407E-A947-70E740481C1C}">
                  <a14:useLocalDpi xmlns:a14="http://schemas.microsoft.com/office/drawing/2010/main" val="0"/>
                </a:ext>
              </a:extLst>
            </a:blip>
            <a:srcRect r="73491"/>
            <a:stretch/>
          </p:blipFill>
          <p:spPr>
            <a:xfrm>
              <a:off x="-63062" y="1513781"/>
              <a:ext cx="3231931" cy="677333"/>
            </a:xfrm>
            <a:prstGeom prst="rect">
              <a:avLst/>
            </a:prstGeom>
          </p:spPr>
        </p:pic>
      </p:grpSp>
      <p:sp>
        <p:nvSpPr>
          <p:cNvPr id="7" name="TextBox 6">
            <a:extLst>
              <a:ext uri="{FF2B5EF4-FFF2-40B4-BE49-F238E27FC236}">
                <a16:creationId xmlns:a16="http://schemas.microsoft.com/office/drawing/2014/main" id="{944244D9-D060-44CE-BC7F-3E4BA71B7FF3}"/>
              </a:ext>
            </a:extLst>
          </p:cNvPr>
          <p:cNvSpPr txBox="1"/>
          <p:nvPr/>
        </p:nvSpPr>
        <p:spPr>
          <a:xfrm>
            <a:off x="1632151" y="2546130"/>
            <a:ext cx="3772186" cy="3631763"/>
          </a:xfrm>
          <a:prstGeom prst="rect">
            <a:avLst/>
          </a:prstGeom>
          <a:noFill/>
        </p:spPr>
        <p:txBody>
          <a:bodyPr wrap="none" rtlCol="0">
            <a:spAutoFit/>
          </a:bodyPr>
          <a:lstStyle/>
          <a:p>
            <a:r>
              <a:rPr lang="en-US" sz="11500" dirty="0"/>
              <a:t>The </a:t>
            </a:r>
          </a:p>
          <a:p>
            <a:r>
              <a:rPr lang="en-US" sz="11500" dirty="0"/>
              <a:t>URL</a:t>
            </a:r>
          </a:p>
        </p:txBody>
      </p:sp>
    </p:spTree>
    <p:extLst>
      <p:ext uri="{BB962C8B-B14F-4D97-AF65-F5344CB8AC3E}">
        <p14:creationId xmlns:p14="http://schemas.microsoft.com/office/powerpoint/2010/main" val="3903118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73C2326-3A59-4604-8708-B1CCE85D0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38" y="2159931"/>
            <a:ext cx="10968698" cy="40989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0375D42-AD53-4A5B-A1D5-138F41CFE126}"/>
              </a:ext>
            </a:extLst>
          </p:cNvPr>
          <p:cNvSpPr/>
          <p:nvPr/>
        </p:nvSpPr>
        <p:spPr>
          <a:xfrm>
            <a:off x="2601310" y="2396359"/>
            <a:ext cx="733097" cy="283779"/>
          </a:xfrm>
          <a:prstGeom prst="rect">
            <a:avLst/>
          </a:prstGeom>
          <a:solidFill>
            <a:srgbClr val="005F6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C477DA-FED0-41E4-9833-E7939812427F}"/>
              </a:ext>
            </a:extLst>
          </p:cNvPr>
          <p:cNvSpPr/>
          <p:nvPr/>
        </p:nvSpPr>
        <p:spPr>
          <a:xfrm>
            <a:off x="3334407" y="2396359"/>
            <a:ext cx="977462" cy="283779"/>
          </a:xfrm>
          <a:prstGeom prst="rect">
            <a:avLst/>
          </a:pr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1BB01AD-7BD5-44FA-B418-2E3BDE722106}"/>
              </a:ext>
            </a:extLst>
          </p:cNvPr>
          <p:cNvSpPr/>
          <p:nvPr/>
        </p:nvSpPr>
        <p:spPr>
          <a:xfrm>
            <a:off x="4311869" y="2396359"/>
            <a:ext cx="354724" cy="283779"/>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F19773-0C87-4E77-BBC6-15CB09AE79D1}"/>
              </a:ext>
            </a:extLst>
          </p:cNvPr>
          <p:cNvSpPr/>
          <p:nvPr/>
        </p:nvSpPr>
        <p:spPr>
          <a:xfrm>
            <a:off x="4666594" y="2396359"/>
            <a:ext cx="3373820" cy="283779"/>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D03044A-3CC7-416E-9CF9-7D5DFAB65011}"/>
              </a:ext>
            </a:extLst>
          </p:cNvPr>
          <p:cNvCxnSpPr>
            <a:cxnSpLocks/>
            <a:endCxn id="2" idx="0"/>
          </p:cNvCxnSpPr>
          <p:nvPr/>
        </p:nvCxnSpPr>
        <p:spPr>
          <a:xfrm>
            <a:off x="1537138" y="1600227"/>
            <a:ext cx="1430721" cy="796132"/>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14E207-36FA-4B5D-949A-090EF5DFDEC6}"/>
              </a:ext>
            </a:extLst>
          </p:cNvPr>
          <p:cNvCxnSpPr>
            <a:cxnSpLocks/>
            <a:stCxn id="20" idx="2"/>
            <a:endCxn id="5" idx="0"/>
          </p:cNvCxnSpPr>
          <p:nvPr/>
        </p:nvCxnSpPr>
        <p:spPr>
          <a:xfrm>
            <a:off x="3651167" y="1702192"/>
            <a:ext cx="171971" cy="69416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E850A3-9BB8-4167-834F-0DCCCB821253}"/>
              </a:ext>
            </a:extLst>
          </p:cNvPr>
          <p:cNvCxnSpPr>
            <a:cxnSpLocks/>
            <a:endCxn id="6" idx="0"/>
          </p:cNvCxnSpPr>
          <p:nvPr/>
        </p:nvCxnSpPr>
        <p:spPr>
          <a:xfrm flipH="1">
            <a:off x="4489231" y="1623847"/>
            <a:ext cx="1146942" cy="772512"/>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D172EFC-828B-4071-9EE5-BBD895D906DB}"/>
              </a:ext>
            </a:extLst>
          </p:cNvPr>
          <p:cNvCxnSpPr>
            <a:cxnSpLocks/>
            <a:endCxn id="7" idx="0"/>
          </p:cNvCxnSpPr>
          <p:nvPr/>
        </p:nvCxnSpPr>
        <p:spPr>
          <a:xfrm flipH="1">
            <a:off x="6353504" y="1584434"/>
            <a:ext cx="2870640" cy="811925"/>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9851427-F146-46C4-AA32-B9CC251AB040}"/>
              </a:ext>
            </a:extLst>
          </p:cNvPr>
          <p:cNvSpPr txBox="1"/>
          <p:nvPr/>
        </p:nvSpPr>
        <p:spPr>
          <a:xfrm>
            <a:off x="460039" y="1120150"/>
            <a:ext cx="2146742" cy="584775"/>
          </a:xfrm>
          <a:prstGeom prst="rect">
            <a:avLst/>
          </a:prstGeom>
          <a:noFill/>
        </p:spPr>
        <p:txBody>
          <a:bodyPr wrap="none" rtlCol="0">
            <a:spAutoFit/>
          </a:bodyPr>
          <a:lstStyle/>
          <a:p>
            <a:r>
              <a:rPr lang="en-US" sz="3200" dirty="0">
                <a:solidFill>
                  <a:schemeClr val="accent1"/>
                </a:solidFill>
              </a:rPr>
              <a:t>Protocol</a:t>
            </a:r>
          </a:p>
        </p:txBody>
      </p:sp>
      <p:sp>
        <p:nvSpPr>
          <p:cNvPr id="20" name="TextBox 19">
            <a:extLst>
              <a:ext uri="{FF2B5EF4-FFF2-40B4-BE49-F238E27FC236}">
                <a16:creationId xmlns:a16="http://schemas.microsoft.com/office/drawing/2014/main" id="{3A030C01-D6EF-4D5A-B3C0-935D99172898}"/>
              </a:ext>
            </a:extLst>
          </p:cNvPr>
          <p:cNvSpPr txBox="1"/>
          <p:nvPr/>
        </p:nvSpPr>
        <p:spPr>
          <a:xfrm>
            <a:off x="2717257" y="1117417"/>
            <a:ext cx="1867819" cy="584775"/>
          </a:xfrm>
          <a:prstGeom prst="rect">
            <a:avLst/>
          </a:prstGeom>
          <a:noFill/>
        </p:spPr>
        <p:txBody>
          <a:bodyPr wrap="none" rtlCol="0">
            <a:spAutoFit/>
          </a:bodyPr>
          <a:lstStyle/>
          <a:p>
            <a:r>
              <a:rPr lang="en-US" sz="3200" dirty="0">
                <a:solidFill>
                  <a:schemeClr val="accent2"/>
                </a:solidFill>
              </a:rPr>
              <a:t>Domain</a:t>
            </a:r>
          </a:p>
        </p:txBody>
      </p:sp>
      <p:sp>
        <p:nvSpPr>
          <p:cNvPr id="21" name="TextBox 20">
            <a:extLst>
              <a:ext uri="{FF2B5EF4-FFF2-40B4-BE49-F238E27FC236}">
                <a16:creationId xmlns:a16="http://schemas.microsoft.com/office/drawing/2014/main" id="{677CAB68-E081-4982-8FA8-9B31EE32F550}"/>
              </a:ext>
            </a:extLst>
          </p:cNvPr>
          <p:cNvSpPr txBox="1"/>
          <p:nvPr/>
        </p:nvSpPr>
        <p:spPr>
          <a:xfrm>
            <a:off x="5062701" y="1114555"/>
            <a:ext cx="1236236" cy="584775"/>
          </a:xfrm>
          <a:prstGeom prst="rect">
            <a:avLst/>
          </a:prstGeom>
          <a:noFill/>
        </p:spPr>
        <p:txBody>
          <a:bodyPr wrap="none" rtlCol="0">
            <a:spAutoFit/>
          </a:bodyPr>
          <a:lstStyle/>
          <a:p>
            <a:r>
              <a:rPr lang="en-US" sz="3200" dirty="0">
                <a:solidFill>
                  <a:schemeClr val="accent3"/>
                </a:solidFill>
              </a:rPr>
              <a:t>Path</a:t>
            </a:r>
          </a:p>
        </p:txBody>
      </p:sp>
      <p:sp>
        <p:nvSpPr>
          <p:cNvPr id="22" name="TextBox 21">
            <a:extLst>
              <a:ext uri="{FF2B5EF4-FFF2-40B4-BE49-F238E27FC236}">
                <a16:creationId xmlns:a16="http://schemas.microsoft.com/office/drawing/2014/main" id="{11F3FA9A-C5C6-4225-8E8C-2625995C93C3}"/>
              </a:ext>
            </a:extLst>
          </p:cNvPr>
          <p:cNvSpPr txBox="1"/>
          <p:nvPr/>
        </p:nvSpPr>
        <p:spPr>
          <a:xfrm>
            <a:off x="6974623" y="1114556"/>
            <a:ext cx="4451860" cy="584775"/>
          </a:xfrm>
          <a:prstGeom prst="rect">
            <a:avLst/>
          </a:prstGeom>
          <a:noFill/>
        </p:spPr>
        <p:txBody>
          <a:bodyPr wrap="none" rtlCol="0">
            <a:spAutoFit/>
          </a:bodyPr>
          <a:lstStyle/>
          <a:p>
            <a:r>
              <a:rPr lang="en-US" sz="3200" dirty="0">
                <a:solidFill>
                  <a:schemeClr val="accent4"/>
                </a:solidFill>
              </a:rPr>
              <a:t>Query Parameters</a:t>
            </a:r>
          </a:p>
        </p:txBody>
      </p:sp>
    </p:spTree>
    <p:extLst>
      <p:ext uri="{BB962C8B-B14F-4D97-AF65-F5344CB8AC3E}">
        <p14:creationId xmlns:p14="http://schemas.microsoft.com/office/powerpoint/2010/main" val="2998539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DCEB43B2-A4C6-4582-8E19-41B74B51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717" y="739888"/>
            <a:ext cx="10988566" cy="31477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62FB88-0C09-4A0A-A413-5A198C469D67}"/>
              </a:ext>
            </a:extLst>
          </p:cNvPr>
          <p:cNvSpPr txBox="1"/>
          <p:nvPr/>
        </p:nvSpPr>
        <p:spPr>
          <a:xfrm>
            <a:off x="499241" y="4311869"/>
            <a:ext cx="7697941" cy="1308050"/>
          </a:xfrm>
          <a:prstGeom prst="rect">
            <a:avLst/>
          </a:prstGeom>
          <a:noFill/>
        </p:spPr>
        <p:txBody>
          <a:bodyPr wrap="none" rtlCol="0">
            <a:spAutoFit/>
          </a:bodyPr>
          <a:lstStyle/>
          <a:p>
            <a:r>
              <a:rPr lang="en-US" sz="7800" dirty="0"/>
              <a:t>Authorization</a:t>
            </a:r>
          </a:p>
        </p:txBody>
      </p:sp>
    </p:spTree>
    <p:extLst>
      <p:ext uri="{BB962C8B-B14F-4D97-AF65-F5344CB8AC3E}">
        <p14:creationId xmlns:p14="http://schemas.microsoft.com/office/powerpoint/2010/main" val="1536242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A026F56-B991-4BE2-8232-9A810FF445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065"/>
          <a:stretch/>
        </p:blipFill>
        <p:spPr bwMode="auto">
          <a:xfrm>
            <a:off x="1509117" y="1177594"/>
            <a:ext cx="10052704" cy="4588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2EEFE6-7B06-478F-A819-988320558061}"/>
              </a:ext>
            </a:extLst>
          </p:cNvPr>
          <p:cNvSpPr txBox="1"/>
          <p:nvPr/>
        </p:nvSpPr>
        <p:spPr>
          <a:xfrm rot="5400000">
            <a:off x="-1704744" y="2810115"/>
            <a:ext cx="5104282" cy="1323439"/>
          </a:xfrm>
          <a:prstGeom prst="rect">
            <a:avLst/>
          </a:prstGeom>
          <a:noFill/>
        </p:spPr>
        <p:txBody>
          <a:bodyPr wrap="none" rtlCol="0">
            <a:spAutoFit/>
          </a:bodyPr>
          <a:lstStyle/>
          <a:p>
            <a:r>
              <a:rPr lang="en-US" sz="8000" dirty="0"/>
              <a:t>Headers</a:t>
            </a:r>
          </a:p>
        </p:txBody>
      </p:sp>
    </p:spTree>
    <p:extLst>
      <p:ext uri="{BB962C8B-B14F-4D97-AF65-F5344CB8AC3E}">
        <p14:creationId xmlns:p14="http://schemas.microsoft.com/office/powerpoint/2010/main" val="1691354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D3F3151-8B19-4868-8D5A-BDE799371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973" y="331364"/>
            <a:ext cx="11954183" cy="4768956"/>
          </a:xfrm>
          <a:prstGeom prst="rect">
            <a:avLst/>
          </a:prstGeom>
        </p:spPr>
      </p:pic>
      <p:sp>
        <p:nvSpPr>
          <p:cNvPr id="2" name="TextBox 1">
            <a:extLst>
              <a:ext uri="{FF2B5EF4-FFF2-40B4-BE49-F238E27FC236}">
                <a16:creationId xmlns:a16="http://schemas.microsoft.com/office/drawing/2014/main" id="{4CD59F8C-E717-4970-B778-93F3A4B4C193}"/>
              </a:ext>
            </a:extLst>
          </p:cNvPr>
          <p:cNvSpPr txBox="1"/>
          <p:nvPr/>
        </p:nvSpPr>
        <p:spPr>
          <a:xfrm>
            <a:off x="4489450" y="977900"/>
            <a:ext cx="4997450" cy="707886"/>
          </a:xfrm>
          <a:prstGeom prst="rect">
            <a:avLst/>
          </a:prstGeom>
          <a:noFill/>
        </p:spPr>
        <p:txBody>
          <a:bodyPr wrap="square" rtlCol="0">
            <a:spAutoFit/>
          </a:bodyPr>
          <a:lstStyle/>
          <a:p>
            <a:r>
              <a:rPr lang="en-US" sz="4000" dirty="0">
                <a:solidFill>
                  <a:schemeClr val="accent6">
                    <a:lumMod val="75000"/>
                  </a:schemeClr>
                </a:solidFill>
                <a:latin typeface="+mj-lt"/>
              </a:rPr>
              <a:t>THE LEGEND OF</a:t>
            </a:r>
          </a:p>
        </p:txBody>
      </p:sp>
      <p:sp>
        <p:nvSpPr>
          <p:cNvPr id="4" name="TextBox 3">
            <a:extLst>
              <a:ext uri="{FF2B5EF4-FFF2-40B4-BE49-F238E27FC236}">
                <a16:creationId xmlns:a16="http://schemas.microsoft.com/office/drawing/2014/main" id="{6F8E35D9-ECEC-49AC-BE83-33D6115CC751}"/>
              </a:ext>
            </a:extLst>
          </p:cNvPr>
          <p:cNvSpPr txBox="1"/>
          <p:nvPr/>
        </p:nvSpPr>
        <p:spPr>
          <a:xfrm>
            <a:off x="4451350" y="3333750"/>
            <a:ext cx="6102350" cy="707886"/>
          </a:xfrm>
          <a:prstGeom prst="rect">
            <a:avLst/>
          </a:prstGeom>
          <a:noFill/>
        </p:spPr>
        <p:txBody>
          <a:bodyPr wrap="square" rtlCol="0">
            <a:spAutoFit/>
          </a:bodyPr>
          <a:lstStyle/>
          <a:p>
            <a:r>
              <a:rPr lang="en-US" sz="4000" dirty="0">
                <a:solidFill>
                  <a:schemeClr val="accent6">
                    <a:lumMod val="75000"/>
                  </a:schemeClr>
                </a:solidFill>
              </a:rPr>
              <a:t>BREATH OF THE API</a:t>
            </a:r>
          </a:p>
        </p:txBody>
      </p:sp>
      <p:sp>
        <p:nvSpPr>
          <p:cNvPr id="7" name="Rectangle 6">
            <a:extLst>
              <a:ext uri="{FF2B5EF4-FFF2-40B4-BE49-F238E27FC236}">
                <a16:creationId xmlns:a16="http://schemas.microsoft.com/office/drawing/2014/main" id="{A1D3FA1E-F813-4A92-AE9C-F79DB3C91ED8}"/>
              </a:ext>
            </a:extLst>
          </p:cNvPr>
          <p:cNvSpPr/>
          <p:nvPr/>
        </p:nvSpPr>
        <p:spPr>
          <a:xfrm>
            <a:off x="630865" y="701749"/>
            <a:ext cx="3643423" cy="5500577"/>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0BF46E9-3B13-4147-81BF-B91E40C3B6D2}"/>
              </a:ext>
            </a:extLst>
          </p:cNvPr>
          <p:cNvPicPr>
            <a:picLocks noChangeAspect="1"/>
          </p:cNvPicPr>
          <p:nvPr/>
        </p:nvPicPr>
        <p:blipFill>
          <a:blip r:embed="rId5"/>
          <a:stretch>
            <a:fillRect/>
          </a:stretch>
        </p:blipFill>
        <p:spPr>
          <a:xfrm>
            <a:off x="1287056" y="781492"/>
            <a:ext cx="2109291" cy="4960089"/>
          </a:xfrm>
          <a:prstGeom prst="rect">
            <a:avLst/>
          </a:prstGeom>
        </p:spPr>
      </p:pic>
    </p:spTree>
    <p:extLst>
      <p:ext uri="{BB962C8B-B14F-4D97-AF65-F5344CB8AC3E}">
        <p14:creationId xmlns:p14="http://schemas.microsoft.com/office/powerpoint/2010/main" val="839099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B8BABDB-3B7F-41D8-8F78-3C58C65BF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51" y="1003161"/>
            <a:ext cx="10057962" cy="48516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9CDA0C-DA53-4ED0-8BDE-C15839A72343}"/>
              </a:ext>
            </a:extLst>
          </p:cNvPr>
          <p:cNvSpPr txBox="1"/>
          <p:nvPr/>
        </p:nvSpPr>
        <p:spPr>
          <a:xfrm rot="5400000">
            <a:off x="9884355" y="2013956"/>
            <a:ext cx="3134191" cy="1323439"/>
          </a:xfrm>
          <a:prstGeom prst="rect">
            <a:avLst/>
          </a:prstGeom>
          <a:noFill/>
        </p:spPr>
        <p:txBody>
          <a:bodyPr wrap="none" rtlCol="0">
            <a:spAutoFit/>
          </a:bodyPr>
          <a:lstStyle/>
          <a:p>
            <a:r>
              <a:rPr lang="en-US" sz="8000" dirty="0"/>
              <a:t>Body</a:t>
            </a:r>
          </a:p>
        </p:txBody>
      </p:sp>
    </p:spTree>
    <p:extLst>
      <p:ext uri="{BB962C8B-B14F-4D97-AF65-F5344CB8AC3E}">
        <p14:creationId xmlns:p14="http://schemas.microsoft.com/office/powerpoint/2010/main" val="2115371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CC1C3B2-8AD9-46F5-A378-C58943DA1A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7" t="2420"/>
          <a:stretch/>
        </p:blipFill>
        <p:spPr bwMode="auto">
          <a:xfrm>
            <a:off x="725214" y="740979"/>
            <a:ext cx="10711832" cy="536815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003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06C59E3-2B5E-48BE-B6CF-1C5986B4C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46" y="703925"/>
            <a:ext cx="9123308" cy="56529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7CC7E1-5542-0046-B06A-270071FB986A}"/>
              </a:ext>
            </a:extLst>
          </p:cNvPr>
          <p:cNvSpPr txBox="1"/>
          <p:nvPr/>
        </p:nvSpPr>
        <p:spPr>
          <a:xfrm rot="16200000">
            <a:off x="-1395180" y="3075059"/>
            <a:ext cx="4727576" cy="707886"/>
          </a:xfrm>
          <a:prstGeom prst="rect">
            <a:avLst/>
          </a:prstGeom>
          <a:noFill/>
        </p:spPr>
        <p:txBody>
          <a:bodyPr wrap="none" rtlCol="0">
            <a:spAutoFit/>
          </a:bodyPr>
          <a:lstStyle/>
          <a:p>
            <a:r>
              <a:rPr lang="en-US" sz="4000" dirty="0"/>
              <a:t>Make a Request</a:t>
            </a:r>
          </a:p>
        </p:txBody>
      </p:sp>
      <p:sp>
        <p:nvSpPr>
          <p:cNvPr id="4" name="TextBox 3">
            <a:extLst>
              <a:ext uri="{FF2B5EF4-FFF2-40B4-BE49-F238E27FC236}">
                <a16:creationId xmlns:a16="http://schemas.microsoft.com/office/drawing/2014/main" id="{43DFEE68-EF22-E44D-A935-DB5B088BDE22}"/>
              </a:ext>
            </a:extLst>
          </p:cNvPr>
          <p:cNvSpPr txBox="1"/>
          <p:nvPr/>
        </p:nvSpPr>
        <p:spPr>
          <a:xfrm rot="5400000">
            <a:off x="8952412" y="2917371"/>
            <a:ext cx="4698722" cy="707886"/>
          </a:xfrm>
          <a:prstGeom prst="rect">
            <a:avLst/>
          </a:prstGeom>
          <a:noFill/>
        </p:spPr>
        <p:txBody>
          <a:bodyPr wrap="none" rtlCol="0">
            <a:spAutoFit/>
          </a:bodyPr>
          <a:lstStyle/>
          <a:p>
            <a:r>
              <a:rPr lang="en-US" sz="4000" dirty="0"/>
              <a:t>Get a Response</a:t>
            </a:r>
          </a:p>
        </p:txBody>
      </p:sp>
    </p:spTree>
    <p:extLst>
      <p:ext uri="{BB962C8B-B14F-4D97-AF65-F5344CB8AC3E}">
        <p14:creationId xmlns:p14="http://schemas.microsoft.com/office/powerpoint/2010/main" val="2284889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2C220D3-6360-D740-B1E2-FAFFE5668EA4}"/>
              </a:ext>
            </a:extLst>
          </p:cNvPr>
          <p:cNvSpPr txBox="1"/>
          <p:nvPr/>
        </p:nvSpPr>
        <p:spPr>
          <a:xfrm>
            <a:off x="1419497" y="872081"/>
            <a:ext cx="8493031" cy="5401479"/>
          </a:xfrm>
          <a:prstGeom prst="rect">
            <a:avLst/>
          </a:prstGeom>
          <a:noFill/>
        </p:spPr>
        <p:txBody>
          <a:bodyPr wrap="none" rtlCol="0">
            <a:spAutoFit/>
          </a:bodyPr>
          <a:lstStyle/>
          <a:p>
            <a:r>
              <a:rPr lang="en-US" sz="11500" dirty="0"/>
              <a:t>Response</a:t>
            </a:r>
          </a:p>
          <a:p>
            <a:r>
              <a:rPr lang="en-US" sz="11500" dirty="0"/>
              <a:t>Status</a:t>
            </a:r>
          </a:p>
          <a:p>
            <a:r>
              <a:rPr lang="en-US" sz="11500" dirty="0"/>
              <a:t>Codes</a:t>
            </a:r>
          </a:p>
        </p:txBody>
      </p:sp>
      <p:sp>
        <p:nvSpPr>
          <p:cNvPr id="2" name="TextBox 1">
            <a:extLst>
              <a:ext uri="{FF2B5EF4-FFF2-40B4-BE49-F238E27FC236}">
                <a16:creationId xmlns:a16="http://schemas.microsoft.com/office/drawing/2014/main" id="{A6A72410-9BB3-9F4F-A49E-8DC366D67F57}"/>
              </a:ext>
            </a:extLst>
          </p:cNvPr>
          <p:cNvSpPr txBox="1"/>
          <p:nvPr/>
        </p:nvSpPr>
        <p:spPr>
          <a:xfrm rot="20684249">
            <a:off x="325391" y="911439"/>
            <a:ext cx="1854995" cy="369332"/>
          </a:xfrm>
          <a:prstGeom prst="rect">
            <a:avLst/>
          </a:prstGeom>
          <a:noFill/>
        </p:spPr>
        <p:txBody>
          <a:bodyPr wrap="none" rtlCol="0">
            <a:spAutoFit/>
          </a:bodyPr>
          <a:lstStyle/>
          <a:p>
            <a:r>
              <a:rPr lang="en-US" dirty="0">
                <a:solidFill>
                  <a:schemeClr val="accent4"/>
                </a:solidFill>
              </a:rPr>
              <a:t>100 Continue</a:t>
            </a:r>
          </a:p>
        </p:txBody>
      </p:sp>
      <p:sp>
        <p:nvSpPr>
          <p:cNvPr id="4" name="TextBox 3">
            <a:extLst>
              <a:ext uri="{FF2B5EF4-FFF2-40B4-BE49-F238E27FC236}">
                <a16:creationId xmlns:a16="http://schemas.microsoft.com/office/drawing/2014/main" id="{8015301E-FE4F-3D45-B57A-EE162166D654}"/>
              </a:ext>
            </a:extLst>
          </p:cNvPr>
          <p:cNvSpPr txBox="1"/>
          <p:nvPr/>
        </p:nvSpPr>
        <p:spPr>
          <a:xfrm>
            <a:off x="4885298" y="6053448"/>
            <a:ext cx="1199367" cy="369332"/>
          </a:xfrm>
          <a:prstGeom prst="rect">
            <a:avLst/>
          </a:prstGeom>
          <a:noFill/>
        </p:spPr>
        <p:txBody>
          <a:bodyPr wrap="none" rtlCol="0">
            <a:spAutoFit/>
          </a:bodyPr>
          <a:lstStyle/>
          <a:p>
            <a:r>
              <a:rPr lang="en-US" dirty="0">
                <a:solidFill>
                  <a:schemeClr val="accent4"/>
                </a:solidFill>
              </a:rPr>
              <a:t>200 OK</a:t>
            </a:r>
          </a:p>
        </p:txBody>
      </p:sp>
      <p:sp>
        <p:nvSpPr>
          <p:cNvPr id="5" name="TextBox 4">
            <a:extLst>
              <a:ext uri="{FF2B5EF4-FFF2-40B4-BE49-F238E27FC236}">
                <a16:creationId xmlns:a16="http://schemas.microsoft.com/office/drawing/2014/main" id="{53389017-D205-234D-8FBE-C89CA6208BC7}"/>
              </a:ext>
            </a:extLst>
          </p:cNvPr>
          <p:cNvSpPr txBox="1"/>
          <p:nvPr/>
        </p:nvSpPr>
        <p:spPr>
          <a:xfrm>
            <a:off x="7036373" y="2561954"/>
            <a:ext cx="1758815" cy="369332"/>
          </a:xfrm>
          <a:prstGeom prst="rect">
            <a:avLst/>
          </a:prstGeom>
          <a:noFill/>
        </p:spPr>
        <p:txBody>
          <a:bodyPr wrap="none" rtlCol="0">
            <a:spAutoFit/>
          </a:bodyPr>
          <a:lstStyle/>
          <a:p>
            <a:r>
              <a:rPr lang="en-US" dirty="0">
                <a:solidFill>
                  <a:schemeClr val="accent4"/>
                </a:solidFill>
              </a:rPr>
              <a:t>201 Created</a:t>
            </a:r>
          </a:p>
        </p:txBody>
      </p:sp>
      <p:sp>
        <p:nvSpPr>
          <p:cNvPr id="6" name="TextBox 5">
            <a:extLst>
              <a:ext uri="{FF2B5EF4-FFF2-40B4-BE49-F238E27FC236}">
                <a16:creationId xmlns:a16="http://schemas.microsoft.com/office/drawing/2014/main" id="{B2745742-BB88-4D4B-918B-CEF4EBC75993}"/>
              </a:ext>
            </a:extLst>
          </p:cNvPr>
          <p:cNvSpPr txBox="1"/>
          <p:nvPr/>
        </p:nvSpPr>
        <p:spPr>
          <a:xfrm rot="2586500">
            <a:off x="-252959" y="2028227"/>
            <a:ext cx="2234907" cy="369332"/>
          </a:xfrm>
          <a:prstGeom prst="rect">
            <a:avLst/>
          </a:prstGeom>
          <a:noFill/>
        </p:spPr>
        <p:txBody>
          <a:bodyPr wrap="none" rtlCol="0">
            <a:spAutoFit/>
          </a:bodyPr>
          <a:lstStyle/>
          <a:p>
            <a:r>
              <a:rPr lang="en-US" dirty="0">
                <a:solidFill>
                  <a:schemeClr val="accent4"/>
                </a:solidFill>
              </a:rPr>
              <a:t>204 No Content</a:t>
            </a:r>
          </a:p>
        </p:txBody>
      </p:sp>
      <p:sp>
        <p:nvSpPr>
          <p:cNvPr id="7" name="TextBox 6">
            <a:extLst>
              <a:ext uri="{FF2B5EF4-FFF2-40B4-BE49-F238E27FC236}">
                <a16:creationId xmlns:a16="http://schemas.microsoft.com/office/drawing/2014/main" id="{A166D541-6A5F-694A-BC25-B0029AEBE173}"/>
              </a:ext>
            </a:extLst>
          </p:cNvPr>
          <p:cNvSpPr txBox="1"/>
          <p:nvPr/>
        </p:nvSpPr>
        <p:spPr>
          <a:xfrm>
            <a:off x="6741047" y="802253"/>
            <a:ext cx="1624163" cy="369332"/>
          </a:xfrm>
          <a:prstGeom prst="rect">
            <a:avLst/>
          </a:prstGeom>
          <a:noFill/>
        </p:spPr>
        <p:txBody>
          <a:bodyPr wrap="none" rtlCol="0">
            <a:spAutoFit/>
          </a:bodyPr>
          <a:lstStyle/>
          <a:p>
            <a:r>
              <a:rPr lang="en-US" dirty="0">
                <a:solidFill>
                  <a:schemeClr val="accent3"/>
                </a:solidFill>
              </a:rPr>
              <a:t>302 Found</a:t>
            </a:r>
          </a:p>
        </p:txBody>
      </p:sp>
      <p:sp>
        <p:nvSpPr>
          <p:cNvPr id="8" name="TextBox 7">
            <a:extLst>
              <a:ext uri="{FF2B5EF4-FFF2-40B4-BE49-F238E27FC236}">
                <a16:creationId xmlns:a16="http://schemas.microsoft.com/office/drawing/2014/main" id="{1A51AB44-8EEA-C645-8D83-7E9FB6023F84}"/>
              </a:ext>
            </a:extLst>
          </p:cNvPr>
          <p:cNvSpPr txBox="1"/>
          <p:nvPr/>
        </p:nvSpPr>
        <p:spPr>
          <a:xfrm>
            <a:off x="2947353" y="921934"/>
            <a:ext cx="2448106" cy="369332"/>
          </a:xfrm>
          <a:prstGeom prst="rect">
            <a:avLst/>
          </a:prstGeom>
          <a:noFill/>
        </p:spPr>
        <p:txBody>
          <a:bodyPr wrap="none" rtlCol="0">
            <a:spAutoFit/>
          </a:bodyPr>
          <a:lstStyle/>
          <a:p>
            <a:r>
              <a:rPr lang="en-US" dirty="0">
                <a:solidFill>
                  <a:schemeClr val="accent6"/>
                </a:solidFill>
              </a:rPr>
              <a:t>400 Bad Request</a:t>
            </a:r>
          </a:p>
        </p:txBody>
      </p:sp>
      <p:sp>
        <p:nvSpPr>
          <p:cNvPr id="9" name="TextBox 8">
            <a:extLst>
              <a:ext uri="{FF2B5EF4-FFF2-40B4-BE49-F238E27FC236}">
                <a16:creationId xmlns:a16="http://schemas.microsoft.com/office/drawing/2014/main" id="{59DE672A-0EF6-D344-AB9C-22BFA2CBEB34}"/>
              </a:ext>
            </a:extLst>
          </p:cNvPr>
          <p:cNvSpPr txBox="1"/>
          <p:nvPr/>
        </p:nvSpPr>
        <p:spPr>
          <a:xfrm rot="17481496">
            <a:off x="-399971" y="4279948"/>
            <a:ext cx="2420856" cy="369332"/>
          </a:xfrm>
          <a:prstGeom prst="rect">
            <a:avLst/>
          </a:prstGeom>
          <a:noFill/>
        </p:spPr>
        <p:txBody>
          <a:bodyPr wrap="none" rtlCol="0">
            <a:spAutoFit/>
          </a:bodyPr>
          <a:lstStyle/>
          <a:p>
            <a:r>
              <a:rPr lang="en-US" dirty="0">
                <a:solidFill>
                  <a:schemeClr val="accent6"/>
                </a:solidFill>
              </a:rPr>
              <a:t>401 Unauthorized</a:t>
            </a:r>
          </a:p>
        </p:txBody>
      </p:sp>
      <p:sp>
        <p:nvSpPr>
          <p:cNvPr id="10" name="TextBox 9">
            <a:extLst>
              <a:ext uri="{FF2B5EF4-FFF2-40B4-BE49-F238E27FC236}">
                <a16:creationId xmlns:a16="http://schemas.microsoft.com/office/drawing/2014/main" id="{661B8F0F-7D12-7D41-BF1C-E420B7AF0C70}"/>
              </a:ext>
            </a:extLst>
          </p:cNvPr>
          <p:cNvSpPr txBox="1"/>
          <p:nvPr/>
        </p:nvSpPr>
        <p:spPr>
          <a:xfrm rot="2082894">
            <a:off x="9700516" y="2664376"/>
            <a:ext cx="2087431" cy="369332"/>
          </a:xfrm>
          <a:prstGeom prst="rect">
            <a:avLst/>
          </a:prstGeom>
          <a:noFill/>
        </p:spPr>
        <p:txBody>
          <a:bodyPr wrap="none" rtlCol="0">
            <a:spAutoFit/>
          </a:bodyPr>
          <a:lstStyle/>
          <a:p>
            <a:r>
              <a:rPr lang="en-US" dirty="0">
                <a:solidFill>
                  <a:schemeClr val="accent6"/>
                </a:solidFill>
              </a:rPr>
              <a:t>404 Not Found</a:t>
            </a:r>
          </a:p>
        </p:txBody>
      </p:sp>
      <p:sp>
        <p:nvSpPr>
          <p:cNvPr id="11" name="TextBox 10">
            <a:extLst>
              <a:ext uri="{FF2B5EF4-FFF2-40B4-BE49-F238E27FC236}">
                <a16:creationId xmlns:a16="http://schemas.microsoft.com/office/drawing/2014/main" id="{24094DC2-18CC-F843-AD51-EF89F216C4F6}"/>
              </a:ext>
            </a:extLst>
          </p:cNvPr>
          <p:cNvSpPr txBox="1"/>
          <p:nvPr/>
        </p:nvSpPr>
        <p:spPr>
          <a:xfrm>
            <a:off x="621331" y="6138747"/>
            <a:ext cx="3544560" cy="369332"/>
          </a:xfrm>
          <a:prstGeom prst="rect">
            <a:avLst/>
          </a:prstGeom>
          <a:noFill/>
        </p:spPr>
        <p:txBody>
          <a:bodyPr wrap="none" rtlCol="0">
            <a:spAutoFit/>
          </a:bodyPr>
          <a:lstStyle/>
          <a:p>
            <a:r>
              <a:rPr lang="en-US" dirty="0">
                <a:solidFill>
                  <a:schemeClr val="accent5"/>
                </a:solidFill>
              </a:rPr>
              <a:t>500 Internal Server Error</a:t>
            </a:r>
          </a:p>
        </p:txBody>
      </p:sp>
      <p:sp>
        <p:nvSpPr>
          <p:cNvPr id="12" name="TextBox 11">
            <a:extLst>
              <a:ext uri="{FF2B5EF4-FFF2-40B4-BE49-F238E27FC236}">
                <a16:creationId xmlns:a16="http://schemas.microsoft.com/office/drawing/2014/main" id="{C02E1D54-9534-9246-BF56-ED99AE4FF1B6}"/>
              </a:ext>
            </a:extLst>
          </p:cNvPr>
          <p:cNvSpPr txBox="1"/>
          <p:nvPr/>
        </p:nvSpPr>
        <p:spPr>
          <a:xfrm rot="19287081">
            <a:off x="6655448" y="3523773"/>
            <a:ext cx="3419526" cy="369332"/>
          </a:xfrm>
          <a:prstGeom prst="rect">
            <a:avLst/>
          </a:prstGeom>
          <a:noFill/>
        </p:spPr>
        <p:txBody>
          <a:bodyPr wrap="none" rtlCol="0">
            <a:spAutoFit/>
          </a:bodyPr>
          <a:lstStyle/>
          <a:p>
            <a:r>
              <a:rPr lang="en-US" dirty="0">
                <a:solidFill>
                  <a:schemeClr val="accent5"/>
                </a:solidFill>
              </a:rPr>
              <a:t>503 Service Unavailable</a:t>
            </a:r>
          </a:p>
        </p:txBody>
      </p:sp>
      <p:sp>
        <p:nvSpPr>
          <p:cNvPr id="13" name="TextBox 12">
            <a:extLst>
              <a:ext uri="{FF2B5EF4-FFF2-40B4-BE49-F238E27FC236}">
                <a16:creationId xmlns:a16="http://schemas.microsoft.com/office/drawing/2014/main" id="{6BAB2332-75BE-A94A-91B1-AD335B809AA2}"/>
              </a:ext>
            </a:extLst>
          </p:cNvPr>
          <p:cNvSpPr txBox="1"/>
          <p:nvPr/>
        </p:nvSpPr>
        <p:spPr>
          <a:xfrm rot="2359151">
            <a:off x="8995779" y="1449478"/>
            <a:ext cx="3060453" cy="369332"/>
          </a:xfrm>
          <a:prstGeom prst="rect">
            <a:avLst/>
          </a:prstGeom>
          <a:noFill/>
        </p:spPr>
        <p:txBody>
          <a:bodyPr wrap="none" rtlCol="0">
            <a:spAutoFit/>
          </a:bodyPr>
          <a:lstStyle/>
          <a:p>
            <a:r>
              <a:rPr lang="en-US" dirty="0">
                <a:solidFill>
                  <a:schemeClr val="accent5"/>
                </a:solidFill>
              </a:rPr>
              <a:t>504 Gateway Timeout</a:t>
            </a:r>
          </a:p>
        </p:txBody>
      </p:sp>
    </p:spTree>
    <p:extLst>
      <p:ext uri="{BB962C8B-B14F-4D97-AF65-F5344CB8AC3E}">
        <p14:creationId xmlns:p14="http://schemas.microsoft.com/office/powerpoint/2010/main" val="1261237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6D0C0-200F-2647-91CA-19817818E512}"/>
              </a:ext>
            </a:extLst>
          </p:cNvPr>
          <p:cNvPicPr>
            <a:picLocks noChangeAspect="1"/>
          </p:cNvPicPr>
          <p:nvPr/>
        </p:nvPicPr>
        <p:blipFill>
          <a:blip r:embed="rId3"/>
          <a:stretch>
            <a:fillRect/>
          </a:stretch>
        </p:blipFill>
        <p:spPr>
          <a:xfrm>
            <a:off x="516039" y="2145347"/>
            <a:ext cx="11159922" cy="3652338"/>
          </a:xfrm>
          <a:prstGeom prst="rect">
            <a:avLst/>
          </a:prstGeom>
        </p:spPr>
      </p:pic>
      <p:sp>
        <p:nvSpPr>
          <p:cNvPr id="4" name="TextBox 3">
            <a:extLst>
              <a:ext uri="{FF2B5EF4-FFF2-40B4-BE49-F238E27FC236}">
                <a16:creationId xmlns:a16="http://schemas.microsoft.com/office/drawing/2014/main" id="{744ED358-F0B4-1B46-84CE-925534BC2F34}"/>
              </a:ext>
            </a:extLst>
          </p:cNvPr>
          <p:cNvSpPr txBox="1"/>
          <p:nvPr/>
        </p:nvSpPr>
        <p:spPr>
          <a:xfrm>
            <a:off x="4564170" y="612101"/>
            <a:ext cx="3063659" cy="1323439"/>
          </a:xfrm>
          <a:prstGeom prst="rect">
            <a:avLst/>
          </a:prstGeom>
          <a:noFill/>
        </p:spPr>
        <p:txBody>
          <a:bodyPr wrap="none" rtlCol="0">
            <a:spAutoFit/>
          </a:bodyPr>
          <a:lstStyle/>
          <a:p>
            <a:r>
              <a:rPr lang="en-US" sz="8000" dirty="0"/>
              <a:t>Tabs</a:t>
            </a:r>
          </a:p>
        </p:txBody>
      </p:sp>
    </p:spTree>
    <p:extLst>
      <p:ext uri="{BB962C8B-B14F-4D97-AF65-F5344CB8AC3E}">
        <p14:creationId xmlns:p14="http://schemas.microsoft.com/office/powerpoint/2010/main" val="570178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D0A27B-8945-CE41-AE25-C06944D75087}"/>
              </a:ext>
            </a:extLst>
          </p:cNvPr>
          <p:cNvSpPr txBox="1"/>
          <p:nvPr/>
        </p:nvSpPr>
        <p:spPr>
          <a:xfrm>
            <a:off x="4564170" y="612101"/>
            <a:ext cx="3063659" cy="1323439"/>
          </a:xfrm>
          <a:prstGeom prst="rect">
            <a:avLst/>
          </a:prstGeom>
          <a:noFill/>
        </p:spPr>
        <p:txBody>
          <a:bodyPr wrap="none" rtlCol="0">
            <a:spAutoFit/>
          </a:bodyPr>
          <a:lstStyle/>
          <a:p>
            <a:r>
              <a:rPr lang="en-US" sz="8000" dirty="0"/>
              <a:t>Tabs</a:t>
            </a:r>
          </a:p>
        </p:txBody>
      </p:sp>
      <p:pic>
        <p:nvPicPr>
          <p:cNvPr id="7" name="Picture 6">
            <a:extLst>
              <a:ext uri="{FF2B5EF4-FFF2-40B4-BE49-F238E27FC236}">
                <a16:creationId xmlns:a16="http://schemas.microsoft.com/office/drawing/2014/main" id="{E2033EA7-818F-6344-A2C5-4E2FABACC6DE}"/>
              </a:ext>
            </a:extLst>
          </p:cNvPr>
          <p:cNvPicPr>
            <a:picLocks noChangeAspect="1"/>
          </p:cNvPicPr>
          <p:nvPr/>
        </p:nvPicPr>
        <p:blipFill>
          <a:blip r:embed="rId3"/>
          <a:stretch>
            <a:fillRect/>
          </a:stretch>
        </p:blipFill>
        <p:spPr>
          <a:xfrm>
            <a:off x="733299" y="2015395"/>
            <a:ext cx="10910710" cy="3487679"/>
          </a:xfrm>
          <a:prstGeom prst="rect">
            <a:avLst/>
          </a:prstGeom>
        </p:spPr>
      </p:pic>
    </p:spTree>
    <p:extLst>
      <p:ext uri="{BB962C8B-B14F-4D97-AF65-F5344CB8AC3E}">
        <p14:creationId xmlns:p14="http://schemas.microsoft.com/office/powerpoint/2010/main" val="3771241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C5A0FD-9D68-174D-9E55-C5CE764A00FB}"/>
              </a:ext>
            </a:extLst>
          </p:cNvPr>
          <p:cNvPicPr>
            <a:picLocks noChangeAspect="1"/>
          </p:cNvPicPr>
          <p:nvPr/>
        </p:nvPicPr>
        <p:blipFill>
          <a:blip r:embed="rId3"/>
          <a:stretch>
            <a:fillRect/>
          </a:stretch>
        </p:blipFill>
        <p:spPr>
          <a:xfrm>
            <a:off x="646889" y="1935540"/>
            <a:ext cx="10898221" cy="4207925"/>
          </a:xfrm>
          <a:prstGeom prst="rect">
            <a:avLst/>
          </a:prstGeom>
        </p:spPr>
      </p:pic>
      <p:sp>
        <p:nvSpPr>
          <p:cNvPr id="4" name="TextBox 3">
            <a:extLst>
              <a:ext uri="{FF2B5EF4-FFF2-40B4-BE49-F238E27FC236}">
                <a16:creationId xmlns:a16="http://schemas.microsoft.com/office/drawing/2014/main" id="{A1257ABE-56B7-1E40-8AD8-77A3690C9F46}"/>
              </a:ext>
            </a:extLst>
          </p:cNvPr>
          <p:cNvSpPr txBox="1"/>
          <p:nvPr/>
        </p:nvSpPr>
        <p:spPr>
          <a:xfrm>
            <a:off x="3929381" y="612101"/>
            <a:ext cx="4333238" cy="1323439"/>
          </a:xfrm>
          <a:prstGeom prst="rect">
            <a:avLst/>
          </a:prstGeom>
          <a:noFill/>
        </p:spPr>
        <p:txBody>
          <a:bodyPr wrap="none" rtlCol="0">
            <a:spAutoFit/>
          </a:bodyPr>
          <a:lstStyle/>
          <a:p>
            <a:r>
              <a:rPr lang="en-US" sz="8000" dirty="0"/>
              <a:t>History</a:t>
            </a:r>
          </a:p>
        </p:txBody>
      </p:sp>
    </p:spTree>
    <p:extLst>
      <p:ext uri="{BB962C8B-B14F-4D97-AF65-F5344CB8AC3E}">
        <p14:creationId xmlns:p14="http://schemas.microsoft.com/office/powerpoint/2010/main" val="2754097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B030A-1CEB-E04F-9EE8-E5F00D4D1EB2}"/>
              </a:ext>
            </a:extLst>
          </p:cNvPr>
          <p:cNvPicPr>
            <a:picLocks noChangeAspect="1"/>
          </p:cNvPicPr>
          <p:nvPr/>
        </p:nvPicPr>
        <p:blipFill rotWithShape="1">
          <a:blip r:embed="rId3"/>
          <a:srcRect l="2184" t="527"/>
          <a:stretch/>
        </p:blipFill>
        <p:spPr>
          <a:xfrm>
            <a:off x="509080" y="943716"/>
            <a:ext cx="3836040" cy="5312186"/>
          </a:xfrm>
          <a:prstGeom prst="rect">
            <a:avLst/>
          </a:prstGeom>
        </p:spPr>
      </p:pic>
      <p:pic>
        <p:nvPicPr>
          <p:cNvPr id="6" name="Picture 5">
            <a:extLst>
              <a:ext uri="{FF2B5EF4-FFF2-40B4-BE49-F238E27FC236}">
                <a16:creationId xmlns:a16="http://schemas.microsoft.com/office/drawing/2014/main" id="{BE04D494-F6E2-CC4D-9A40-A7418BA12679}"/>
              </a:ext>
            </a:extLst>
          </p:cNvPr>
          <p:cNvPicPr>
            <a:picLocks noChangeAspect="1"/>
          </p:cNvPicPr>
          <p:nvPr/>
        </p:nvPicPr>
        <p:blipFill>
          <a:blip r:embed="rId4"/>
          <a:stretch>
            <a:fillRect/>
          </a:stretch>
        </p:blipFill>
        <p:spPr>
          <a:xfrm>
            <a:off x="7846880" y="943716"/>
            <a:ext cx="3836039" cy="5312186"/>
          </a:xfrm>
          <a:prstGeom prst="rect">
            <a:avLst/>
          </a:prstGeom>
        </p:spPr>
      </p:pic>
      <p:sp>
        <p:nvSpPr>
          <p:cNvPr id="7" name="TextBox 6">
            <a:extLst>
              <a:ext uri="{FF2B5EF4-FFF2-40B4-BE49-F238E27FC236}">
                <a16:creationId xmlns:a16="http://schemas.microsoft.com/office/drawing/2014/main" id="{914AD51D-14A4-FA4F-8A67-A56AC68E10CB}"/>
              </a:ext>
            </a:extLst>
          </p:cNvPr>
          <p:cNvSpPr txBox="1"/>
          <p:nvPr/>
        </p:nvSpPr>
        <p:spPr>
          <a:xfrm>
            <a:off x="4319622" y="797510"/>
            <a:ext cx="3552755" cy="5262979"/>
          </a:xfrm>
          <a:prstGeom prst="rect">
            <a:avLst/>
          </a:prstGeom>
          <a:noFill/>
        </p:spPr>
        <p:txBody>
          <a:bodyPr wrap="square" rtlCol="0">
            <a:spAutoFit/>
          </a:bodyPr>
          <a:lstStyle/>
          <a:p>
            <a:pPr algn="ctr"/>
            <a:r>
              <a:rPr lang="en-US" sz="4800" dirty="0"/>
              <a:t>Save </a:t>
            </a:r>
          </a:p>
          <a:p>
            <a:pPr algn="ctr"/>
            <a:r>
              <a:rPr lang="en-US" sz="4800" dirty="0"/>
              <a:t>a </a:t>
            </a:r>
          </a:p>
          <a:p>
            <a:pPr algn="ctr"/>
            <a:r>
              <a:rPr lang="en-US" sz="4800" dirty="0"/>
              <a:t>Request</a:t>
            </a:r>
          </a:p>
          <a:p>
            <a:pPr algn="ctr"/>
            <a:endParaRPr lang="en-US" sz="4800" dirty="0"/>
          </a:p>
          <a:p>
            <a:pPr algn="ctr"/>
            <a:r>
              <a:rPr lang="en-US" sz="4800" dirty="0"/>
              <a:t>To</a:t>
            </a:r>
          </a:p>
          <a:p>
            <a:pPr algn="ctr"/>
            <a:r>
              <a:rPr lang="en-US" sz="4800" dirty="0"/>
              <a:t>a</a:t>
            </a:r>
          </a:p>
          <a:p>
            <a:pPr algn="ctr"/>
            <a:r>
              <a:rPr lang="en-US" sz="4800" dirty="0"/>
              <a:t>Collection</a:t>
            </a:r>
          </a:p>
        </p:txBody>
      </p:sp>
      <p:sp>
        <p:nvSpPr>
          <p:cNvPr id="8" name="Right Arrow 7">
            <a:extLst>
              <a:ext uri="{FF2B5EF4-FFF2-40B4-BE49-F238E27FC236}">
                <a16:creationId xmlns:a16="http://schemas.microsoft.com/office/drawing/2014/main" id="{7484BCCB-DA9B-F94B-AE32-7A612392545F}"/>
              </a:ext>
            </a:extLst>
          </p:cNvPr>
          <p:cNvSpPr/>
          <p:nvPr/>
        </p:nvSpPr>
        <p:spPr>
          <a:xfrm>
            <a:off x="4833257" y="3098074"/>
            <a:ext cx="2525486" cy="661852"/>
          </a:xfrm>
          <a:prstGeom prst="rightArrow">
            <a:avLst>
              <a:gd name="adj1" fmla="val 47369"/>
              <a:gd name="adj2" fmla="val 1236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401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D9B42E-72FF-5142-A7A4-27DAC8AB09BD}"/>
              </a:ext>
            </a:extLst>
          </p:cNvPr>
          <p:cNvPicPr>
            <a:picLocks noChangeAspect="1"/>
          </p:cNvPicPr>
          <p:nvPr/>
        </p:nvPicPr>
        <p:blipFill>
          <a:blip r:embed="rId3"/>
          <a:stretch>
            <a:fillRect/>
          </a:stretch>
        </p:blipFill>
        <p:spPr>
          <a:xfrm>
            <a:off x="0" y="340467"/>
            <a:ext cx="8998071" cy="6670859"/>
          </a:xfrm>
          <a:prstGeom prst="rect">
            <a:avLst/>
          </a:prstGeom>
        </p:spPr>
      </p:pic>
      <p:pic>
        <p:nvPicPr>
          <p:cNvPr id="1026" name="Picture 2">
            <a:extLst>
              <a:ext uri="{FF2B5EF4-FFF2-40B4-BE49-F238E27FC236}">
                <a16:creationId xmlns:a16="http://schemas.microsoft.com/office/drawing/2014/main" id="{098F0493-0581-1742-9E83-032B9939F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144" y="1235412"/>
            <a:ext cx="3129209" cy="26940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3D75E3-E245-CB49-9FA2-769CCC0BD854}"/>
              </a:ext>
            </a:extLst>
          </p:cNvPr>
          <p:cNvSpPr txBox="1"/>
          <p:nvPr/>
        </p:nvSpPr>
        <p:spPr>
          <a:xfrm>
            <a:off x="9162335" y="1235412"/>
            <a:ext cx="2404826" cy="584775"/>
          </a:xfrm>
          <a:prstGeom prst="rect">
            <a:avLst/>
          </a:prstGeom>
          <a:noFill/>
        </p:spPr>
        <p:txBody>
          <a:bodyPr wrap="none" rtlCol="0">
            <a:spAutoFit/>
          </a:bodyPr>
          <a:lstStyle/>
          <a:p>
            <a:r>
              <a:rPr lang="en-US" sz="3200" b="1" dirty="0">
                <a:ln>
                  <a:solidFill>
                    <a:schemeClr val="tx1"/>
                  </a:solidFill>
                </a:ln>
                <a:solidFill>
                  <a:schemeClr val="accent1"/>
                </a:solidFill>
              </a:rPr>
              <a:t>Authorize</a:t>
            </a:r>
          </a:p>
        </p:txBody>
      </p:sp>
      <p:sp>
        <p:nvSpPr>
          <p:cNvPr id="6" name="TextBox 5">
            <a:extLst>
              <a:ext uri="{FF2B5EF4-FFF2-40B4-BE49-F238E27FC236}">
                <a16:creationId xmlns:a16="http://schemas.microsoft.com/office/drawing/2014/main" id="{9B011364-74A3-F442-A5B3-17439B3B1C8F}"/>
              </a:ext>
            </a:extLst>
          </p:cNvPr>
          <p:cNvSpPr txBox="1"/>
          <p:nvPr/>
        </p:nvSpPr>
        <p:spPr>
          <a:xfrm>
            <a:off x="8864978" y="3406213"/>
            <a:ext cx="2999539" cy="523220"/>
          </a:xfrm>
          <a:prstGeom prst="rect">
            <a:avLst/>
          </a:prstGeom>
          <a:noFill/>
        </p:spPr>
        <p:txBody>
          <a:bodyPr wrap="none" rtlCol="0">
            <a:spAutoFit/>
          </a:bodyPr>
          <a:lstStyle/>
          <a:p>
            <a:r>
              <a:rPr lang="en-US" sz="2800" b="1" dirty="0">
                <a:ln>
                  <a:solidFill>
                    <a:schemeClr val="tx1"/>
                  </a:solidFill>
                </a:ln>
                <a:solidFill>
                  <a:schemeClr val="accent1"/>
                </a:solidFill>
              </a:rPr>
              <a:t>All the Things!</a:t>
            </a:r>
          </a:p>
        </p:txBody>
      </p:sp>
    </p:spTree>
    <p:extLst>
      <p:ext uri="{BB962C8B-B14F-4D97-AF65-F5344CB8AC3E}">
        <p14:creationId xmlns:p14="http://schemas.microsoft.com/office/powerpoint/2010/main" val="423283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704600-A77E-1D4B-90CA-61F4FE7C7DAF}"/>
              </a:ext>
            </a:extLst>
          </p:cNvPr>
          <p:cNvPicPr>
            <a:picLocks noChangeAspect="1"/>
          </p:cNvPicPr>
          <p:nvPr/>
        </p:nvPicPr>
        <p:blipFill>
          <a:blip r:embed="rId3"/>
          <a:stretch>
            <a:fillRect/>
          </a:stretch>
        </p:blipFill>
        <p:spPr>
          <a:xfrm>
            <a:off x="2743200" y="690470"/>
            <a:ext cx="5430298" cy="5151655"/>
          </a:xfrm>
          <a:prstGeom prst="rect">
            <a:avLst/>
          </a:prstGeom>
        </p:spPr>
      </p:pic>
      <p:pic>
        <p:nvPicPr>
          <p:cNvPr id="5" name="Picture 4">
            <a:extLst>
              <a:ext uri="{FF2B5EF4-FFF2-40B4-BE49-F238E27FC236}">
                <a16:creationId xmlns:a16="http://schemas.microsoft.com/office/drawing/2014/main" id="{4E1804A3-137C-4D4B-AAAF-126FB6448C20}"/>
              </a:ext>
            </a:extLst>
          </p:cNvPr>
          <p:cNvPicPr>
            <a:picLocks noChangeAspect="1"/>
          </p:cNvPicPr>
          <p:nvPr/>
        </p:nvPicPr>
        <p:blipFill rotWithShape="1">
          <a:blip r:embed="rId4"/>
          <a:srcRect l="1105" t="1975" r="1526" b="1637"/>
          <a:stretch/>
        </p:blipFill>
        <p:spPr>
          <a:xfrm>
            <a:off x="6877455" y="1108953"/>
            <a:ext cx="4893013" cy="4017524"/>
          </a:xfrm>
          <a:prstGeom prst="rect">
            <a:avLst/>
          </a:prstGeom>
          <a:effectLst>
            <a:glow rad="101600">
              <a:schemeClr val="accent1">
                <a:satMod val="175000"/>
                <a:alpha val="40000"/>
              </a:schemeClr>
            </a:glow>
          </a:effectLst>
        </p:spPr>
      </p:pic>
      <p:pic>
        <p:nvPicPr>
          <p:cNvPr id="4" name="Picture 3">
            <a:extLst>
              <a:ext uri="{FF2B5EF4-FFF2-40B4-BE49-F238E27FC236}">
                <a16:creationId xmlns:a16="http://schemas.microsoft.com/office/drawing/2014/main" id="{C15E3507-EBAD-E04D-A123-77A8B5F1EE46}"/>
              </a:ext>
            </a:extLst>
          </p:cNvPr>
          <p:cNvPicPr>
            <a:picLocks noChangeAspect="1"/>
          </p:cNvPicPr>
          <p:nvPr/>
        </p:nvPicPr>
        <p:blipFill rotWithShape="1">
          <a:blip r:embed="rId5"/>
          <a:srcRect l="2524" t="4804" r="2459" b="3122"/>
          <a:stretch/>
        </p:blipFill>
        <p:spPr>
          <a:xfrm>
            <a:off x="354827" y="3842426"/>
            <a:ext cx="4134255" cy="2568102"/>
          </a:xfrm>
          <a:prstGeom prst="rect">
            <a:avLst/>
          </a:prstGeom>
          <a:effectLst>
            <a:glow rad="101600">
              <a:schemeClr val="accent1">
                <a:satMod val="175000"/>
                <a:alpha val="40000"/>
              </a:schemeClr>
            </a:glow>
          </a:effectLst>
        </p:spPr>
      </p:pic>
    </p:spTree>
    <p:extLst>
      <p:ext uri="{BB962C8B-B14F-4D97-AF65-F5344CB8AC3E}">
        <p14:creationId xmlns:p14="http://schemas.microsoft.com/office/powerpoint/2010/main" val="3956598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D3F3151-8B19-4868-8D5A-BDE799371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973" y="331364"/>
            <a:ext cx="11954183" cy="4768956"/>
          </a:xfrm>
          <a:prstGeom prst="rect">
            <a:avLst/>
          </a:prstGeom>
        </p:spPr>
      </p:pic>
      <p:pic>
        <p:nvPicPr>
          <p:cNvPr id="3" name="Picture 2">
            <a:extLst>
              <a:ext uri="{FF2B5EF4-FFF2-40B4-BE49-F238E27FC236}">
                <a16:creationId xmlns:a16="http://schemas.microsoft.com/office/drawing/2014/main" id="{27F85275-81B6-4525-BCAF-7769DEAB6668}"/>
              </a:ext>
            </a:extLst>
          </p:cNvPr>
          <p:cNvPicPr>
            <a:picLocks noChangeAspect="1"/>
          </p:cNvPicPr>
          <p:nvPr/>
        </p:nvPicPr>
        <p:blipFill>
          <a:blip r:embed="rId5"/>
          <a:stretch>
            <a:fillRect/>
          </a:stretch>
        </p:blipFill>
        <p:spPr>
          <a:xfrm>
            <a:off x="4281819" y="3429000"/>
            <a:ext cx="6377040" cy="2716619"/>
          </a:xfrm>
          <a:prstGeom prst="rect">
            <a:avLst/>
          </a:prstGeom>
        </p:spPr>
      </p:pic>
      <p:sp>
        <p:nvSpPr>
          <p:cNvPr id="6" name="TextBox 5">
            <a:extLst>
              <a:ext uri="{FF2B5EF4-FFF2-40B4-BE49-F238E27FC236}">
                <a16:creationId xmlns:a16="http://schemas.microsoft.com/office/drawing/2014/main" id="{DDF5A268-31CA-47C3-B9A3-4D73AD88904A}"/>
              </a:ext>
            </a:extLst>
          </p:cNvPr>
          <p:cNvSpPr txBox="1"/>
          <p:nvPr/>
        </p:nvSpPr>
        <p:spPr>
          <a:xfrm>
            <a:off x="5642345" y="1049185"/>
            <a:ext cx="4961860" cy="830997"/>
          </a:xfrm>
          <a:prstGeom prst="rect">
            <a:avLst/>
          </a:prstGeom>
          <a:noFill/>
        </p:spPr>
        <p:txBody>
          <a:bodyPr wrap="square" rtlCol="0">
            <a:spAutoFit/>
          </a:bodyPr>
          <a:lstStyle/>
          <a:p>
            <a:r>
              <a:rPr lang="en-US" sz="4800" dirty="0">
                <a:solidFill>
                  <a:schemeClr val="accent5"/>
                </a:solidFill>
              </a:rPr>
              <a:t>Not just the</a:t>
            </a:r>
          </a:p>
        </p:txBody>
      </p:sp>
    </p:spTree>
    <p:extLst>
      <p:ext uri="{BB962C8B-B14F-4D97-AF65-F5344CB8AC3E}">
        <p14:creationId xmlns:p14="http://schemas.microsoft.com/office/powerpoint/2010/main" val="124354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B1D9AA-1B26-3445-8ED2-18803EDE42D5}"/>
              </a:ext>
            </a:extLst>
          </p:cNvPr>
          <p:cNvSpPr txBox="1"/>
          <p:nvPr/>
        </p:nvSpPr>
        <p:spPr>
          <a:xfrm>
            <a:off x="546371" y="3891064"/>
            <a:ext cx="8018542" cy="2308324"/>
          </a:xfrm>
          <a:prstGeom prst="rect">
            <a:avLst/>
          </a:prstGeom>
          <a:noFill/>
        </p:spPr>
        <p:txBody>
          <a:bodyPr wrap="none" rtlCol="0">
            <a:spAutoFit/>
          </a:bodyPr>
          <a:lstStyle/>
          <a:p>
            <a:r>
              <a:rPr lang="en-US" sz="7200" dirty="0"/>
              <a:t>This is </a:t>
            </a:r>
            <a:r>
              <a:rPr lang="en-US" sz="7200" dirty="0">
                <a:solidFill>
                  <a:schemeClr val="accent6"/>
                </a:solidFill>
              </a:rPr>
              <a:t>a lot </a:t>
            </a:r>
            <a:r>
              <a:rPr lang="en-US" sz="7200" dirty="0"/>
              <a:t>to </a:t>
            </a:r>
          </a:p>
          <a:p>
            <a:r>
              <a:rPr lang="en-US" sz="7200" dirty="0"/>
              <a:t>copy and paste</a:t>
            </a:r>
          </a:p>
        </p:txBody>
      </p:sp>
      <p:pic>
        <p:nvPicPr>
          <p:cNvPr id="5" name="Picture 4">
            <a:extLst>
              <a:ext uri="{FF2B5EF4-FFF2-40B4-BE49-F238E27FC236}">
                <a16:creationId xmlns:a16="http://schemas.microsoft.com/office/drawing/2014/main" id="{159604F4-D070-4F4D-9F5D-79737929E50E}"/>
              </a:ext>
            </a:extLst>
          </p:cNvPr>
          <p:cNvPicPr>
            <a:picLocks noChangeAspect="1"/>
          </p:cNvPicPr>
          <p:nvPr/>
        </p:nvPicPr>
        <p:blipFill>
          <a:blip r:embed="rId3"/>
          <a:stretch>
            <a:fillRect/>
          </a:stretch>
        </p:blipFill>
        <p:spPr>
          <a:xfrm>
            <a:off x="546371" y="865825"/>
            <a:ext cx="10859176" cy="2700307"/>
          </a:xfrm>
          <a:prstGeom prst="rect">
            <a:avLst/>
          </a:prstGeom>
        </p:spPr>
      </p:pic>
    </p:spTree>
    <p:extLst>
      <p:ext uri="{BB962C8B-B14F-4D97-AF65-F5344CB8AC3E}">
        <p14:creationId xmlns:p14="http://schemas.microsoft.com/office/powerpoint/2010/main" val="2904307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4DD52-64D1-304A-8654-1ED3A619264E}"/>
              </a:ext>
            </a:extLst>
          </p:cNvPr>
          <p:cNvPicPr>
            <a:picLocks noChangeAspect="1"/>
          </p:cNvPicPr>
          <p:nvPr/>
        </p:nvPicPr>
        <p:blipFill>
          <a:blip r:embed="rId3"/>
          <a:stretch>
            <a:fillRect/>
          </a:stretch>
        </p:blipFill>
        <p:spPr>
          <a:xfrm>
            <a:off x="864478" y="839686"/>
            <a:ext cx="10463044" cy="1723456"/>
          </a:xfrm>
          <a:prstGeom prst="rect">
            <a:avLst/>
          </a:prstGeom>
        </p:spPr>
      </p:pic>
      <p:pic>
        <p:nvPicPr>
          <p:cNvPr id="5" name="Picture 4">
            <a:extLst>
              <a:ext uri="{FF2B5EF4-FFF2-40B4-BE49-F238E27FC236}">
                <a16:creationId xmlns:a16="http://schemas.microsoft.com/office/drawing/2014/main" id="{0D76A857-0BC2-A245-8FC4-076AD51DFDA6}"/>
              </a:ext>
            </a:extLst>
          </p:cNvPr>
          <p:cNvPicPr>
            <a:picLocks noChangeAspect="1"/>
          </p:cNvPicPr>
          <p:nvPr/>
        </p:nvPicPr>
        <p:blipFill>
          <a:blip r:embed="rId4"/>
          <a:stretch>
            <a:fillRect/>
          </a:stretch>
        </p:blipFill>
        <p:spPr>
          <a:xfrm>
            <a:off x="864478" y="2738510"/>
            <a:ext cx="3835400" cy="3378200"/>
          </a:xfrm>
          <a:prstGeom prst="rect">
            <a:avLst/>
          </a:prstGeom>
        </p:spPr>
      </p:pic>
      <p:sp>
        <p:nvSpPr>
          <p:cNvPr id="6" name="TextBox 5">
            <a:extLst>
              <a:ext uri="{FF2B5EF4-FFF2-40B4-BE49-F238E27FC236}">
                <a16:creationId xmlns:a16="http://schemas.microsoft.com/office/drawing/2014/main" id="{4CD3C1AE-3E82-9745-B601-E8918C9D12D3}"/>
              </a:ext>
            </a:extLst>
          </p:cNvPr>
          <p:cNvSpPr txBox="1"/>
          <p:nvPr/>
        </p:nvSpPr>
        <p:spPr>
          <a:xfrm>
            <a:off x="4907922" y="2398040"/>
            <a:ext cx="5168403" cy="2554545"/>
          </a:xfrm>
          <a:prstGeom prst="rect">
            <a:avLst/>
          </a:prstGeom>
          <a:noFill/>
        </p:spPr>
        <p:txBody>
          <a:bodyPr wrap="none" rtlCol="0">
            <a:spAutoFit/>
          </a:bodyPr>
          <a:lstStyle/>
          <a:p>
            <a:r>
              <a:rPr lang="en-US" sz="8000" dirty="0"/>
              <a:t>Saving a</a:t>
            </a:r>
          </a:p>
          <a:p>
            <a:r>
              <a:rPr lang="en-US" sz="8000" dirty="0"/>
              <a:t>Variable</a:t>
            </a:r>
          </a:p>
        </p:txBody>
      </p:sp>
    </p:spTree>
    <p:extLst>
      <p:ext uri="{BB962C8B-B14F-4D97-AF65-F5344CB8AC3E}">
        <p14:creationId xmlns:p14="http://schemas.microsoft.com/office/powerpoint/2010/main" val="2147809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162C1A-7E7E-E649-92A4-BEC6F2D30B4C}"/>
              </a:ext>
            </a:extLst>
          </p:cNvPr>
          <p:cNvPicPr>
            <a:picLocks noChangeAspect="1"/>
          </p:cNvPicPr>
          <p:nvPr/>
        </p:nvPicPr>
        <p:blipFill rotWithShape="1">
          <a:blip r:embed="rId3"/>
          <a:srcRect l="1606" t="1207"/>
          <a:stretch/>
        </p:blipFill>
        <p:spPr>
          <a:xfrm>
            <a:off x="8484780" y="914400"/>
            <a:ext cx="2861609" cy="3149222"/>
          </a:xfrm>
          <a:prstGeom prst="rect">
            <a:avLst/>
          </a:prstGeom>
        </p:spPr>
      </p:pic>
      <p:grpSp>
        <p:nvGrpSpPr>
          <p:cNvPr id="10" name="Group 9">
            <a:extLst>
              <a:ext uri="{FF2B5EF4-FFF2-40B4-BE49-F238E27FC236}">
                <a16:creationId xmlns:a16="http://schemas.microsoft.com/office/drawing/2014/main" id="{9CF651F2-1532-4461-88AB-8B473FCC38E8}"/>
              </a:ext>
            </a:extLst>
          </p:cNvPr>
          <p:cNvGrpSpPr/>
          <p:nvPr/>
        </p:nvGrpSpPr>
        <p:grpSpPr>
          <a:xfrm>
            <a:off x="576252" y="1649692"/>
            <a:ext cx="7197836" cy="4793979"/>
            <a:chOff x="668401" y="1203124"/>
            <a:chExt cx="7197836" cy="4793979"/>
          </a:xfrm>
        </p:grpSpPr>
        <p:pic>
          <p:nvPicPr>
            <p:cNvPr id="4" name="Picture 3">
              <a:extLst>
                <a:ext uri="{FF2B5EF4-FFF2-40B4-BE49-F238E27FC236}">
                  <a16:creationId xmlns:a16="http://schemas.microsoft.com/office/drawing/2014/main" id="{BB9C4116-A422-CA48-A0A6-BD8DAA36366F}"/>
                </a:ext>
              </a:extLst>
            </p:cNvPr>
            <p:cNvPicPr>
              <a:picLocks noChangeAspect="1"/>
            </p:cNvPicPr>
            <p:nvPr/>
          </p:nvPicPr>
          <p:blipFill>
            <a:blip r:embed="rId4"/>
            <a:stretch>
              <a:fillRect/>
            </a:stretch>
          </p:blipFill>
          <p:spPr>
            <a:xfrm>
              <a:off x="668401" y="1203124"/>
              <a:ext cx="7197836" cy="4793979"/>
            </a:xfrm>
            <a:prstGeom prst="rect">
              <a:avLst/>
            </a:prstGeom>
          </p:spPr>
        </p:pic>
        <p:sp>
          <p:nvSpPr>
            <p:cNvPr id="2" name="Rectangle 1">
              <a:extLst>
                <a:ext uri="{FF2B5EF4-FFF2-40B4-BE49-F238E27FC236}">
                  <a16:creationId xmlns:a16="http://schemas.microsoft.com/office/drawing/2014/main" id="{351236A7-625B-4F0F-A17E-212E8EA6FCD5}"/>
                </a:ext>
              </a:extLst>
            </p:cNvPr>
            <p:cNvSpPr/>
            <p:nvPr/>
          </p:nvSpPr>
          <p:spPr>
            <a:xfrm>
              <a:off x="4894772" y="2310809"/>
              <a:ext cx="1633619" cy="1630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schemeClr>
                  </a:solidFill>
                </a:rPr>
                <a:t>Redacted</a:t>
              </a:r>
            </a:p>
          </p:txBody>
        </p:sp>
        <p:sp>
          <p:nvSpPr>
            <p:cNvPr id="6" name="Rectangle 5">
              <a:extLst>
                <a:ext uri="{FF2B5EF4-FFF2-40B4-BE49-F238E27FC236}">
                  <a16:creationId xmlns:a16="http://schemas.microsoft.com/office/drawing/2014/main" id="{49928A97-6E2F-479A-A0FE-BECE8EB8CAC5}"/>
                </a:ext>
              </a:extLst>
            </p:cNvPr>
            <p:cNvSpPr/>
            <p:nvPr/>
          </p:nvSpPr>
          <p:spPr>
            <a:xfrm>
              <a:off x="4894772" y="3454022"/>
              <a:ext cx="1633619" cy="1630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schemeClr>
                  </a:solidFill>
                </a:rPr>
                <a:t>Redacted</a:t>
              </a:r>
            </a:p>
          </p:txBody>
        </p:sp>
        <p:sp>
          <p:nvSpPr>
            <p:cNvPr id="7" name="Rectangle 6">
              <a:extLst>
                <a:ext uri="{FF2B5EF4-FFF2-40B4-BE49-F238E27FC236}">
                  <a16:creationId xmlns:a16="http://schemas.microsoft.com/office/drawing/2014/main" id="{385F0B3E-AEF4-4089-B9B8-C85A158471E2}"/>
                </a:ext>
              </a:extLst>
            </p:cNvPr>
            <p:cNvSpPr/>
            <p:nvPr/>
          </p:nvSpPr>
          <p:spPr>
            <a:xfrm>
              <a:off x="4894771" y="3673758"/>
              <a:ext cx="1633619" cy="1630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schemeClr>
                  </a:solidFill>
                </a:rPr>
                <a:t>Redacted</a:t>
              </a:r>
            </a:p>
          </p:txBody>
        </p:sp>
        <p:sp>
          <p:nvSpPr>
            <p:cNvPr id="9" name="Rectangle 8">
              <a:extLst>
                <a:ext uri="{FF2B5EF4-FFF2-40B4-BE49-F238E27FC236}">
                  <a16:creationId xmlns:a16="http://schemas.microsoft.com/office/drawing/2014/main" id="{4029B172-783F-4606-8659-B8EBA300DA59}"/>
                </a:ext>
              </a:extLst>
            </p:cNvPr>
            <p:cNvSpPr/>
            <p:nvPr/>
          </p:nvSpPr>
          <p:spPr>
            <a:xfrm>
              <a:off x="4894771" y="2765455"/>
              <a:ext cx="1633619" cy="16303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schemeClr>
                  </a:solidFill>
                </a:rPr>
                <a:t>Redacted</a:t>
              </a:r>
            </a:p>
          </p:txBody>
        </p:sp>
      </p:grpSp>
      <p:sp>
        <p:nvSpPr>
          <p:cNvPr id="11" name="TextBox 10">
            <a:extLst>
              <a:ext uri="{FF2B5EF4-FFF2-40B4-BE49-F238E27FC236}">
                <a16:creationId xmlns:a16="http://schemas.microsoft.com/office/drawing/2014/main" id="{41FDCF35-864C-4E07-BF06-83DC2CDB5230}"/>
              </a:ext>
            </a:extLst>
          </p:cNvPr>
          <p:cNvSpPr txBox="1"/>
          <p:nvPr/>
        </p:nvSpPr>
        <p:spPr>
          <a:xfrm>
            <a:off x="689665" y="616325"/>
            <a:ext cx="6429153" cy="1015663"/>
          </a:xfrm>
          <a:prstGeom prst="rect">
            <a:avLst/>
          </a:prstGeom>
          <a:noFill/>
        </p:spPr>
        <p:txBody>
          <a:bodyPr wrap="square" rtlCol="0">
            <a:spAutoFit/>
          </a:bodyPr>
          <a:lstStyle/>
          <a:p>
            <a:r>
              <a:rPr lang="en-US" sz="6000" dirty="0"/>
              <a:t>Environments</a:t>
            </a:r>
          </a:p>
        </p:txBody>
      </p:sp>
    </p:spTree>
    <p:extLst>
      <p:ext uri="{BB962C8B-B14F-4D97-AF65-F5344CB8AC3E}">
        <p14:creationId xmlns:p14="http://schemas.microsoft.com/office/powerpoint/2010/main" val="3153679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8BC5B-C699-A847-83B8-DBC873AAE240}"/>
              </a:ext>
            </a:extLst>
          </p:cNvPr>
          <p:cNvPicPr>
            <a:picLocks noChangeAspect="1"/>
          </p:cNvPicPr>
          <p:nvPr/>
        </p:nvPicPr>
        <p:blipFill rotWithShape="1">
          <a:blip r:embed="rId3"/>
          <a:srcRect l="849" t="6292" b="5605"/>
          <a:stretch/>
        </p:blipFill>
        <p:spPr>
          <a:xfrm>
            <a:off x="457362" y="1079771"/>
            <a:ext cx="10713214" cy="1128407"/>
          </a:xfrm>
          <a:prstGeom prst="rect">
            <a:avLst/>
          </a:prstGeom>
        </p:spPr>
      </p:pic>
      <p:pic>
        <p:nvPicPr>
          <p:cNvPr id="6" name="Picture 5">
            <a:extLst>
              <a:ext uri="{FF2B5EF4-FFF2-40B4-BE49-F238E27FC236}">
                <a16:creationId xmlns:a16="http://schemas.microsoft.com/office/drawing/2014/main" id="{81E0DCD7-2608-9C47-A166-DEABC030E3C2}"/>
              </a:ext>
            </a:extLst>
          </p:cNvPr>
          <p:cNvPicPr>
            <a:picLocks noChangeAspect="1"/>
          </p:cNvPicPr>
          <p:nvPr/>
        </p:nvPicPr>
        <p:blipFill>
          <a:blip r:embed="rId4"/>
          <a:stretch>
            <a:fillRect/>
          </a:stretch>
        </p:blipFill>
        <p:spPr>
          <a:xfrm>
            <a:off x="457362" y="2937753"/>
            <a:ext cx="11126103" cy="1128408"/>
          </a:xfrm>
          <a:prstGeom prst="rect">
            <a:avLst/>
          </a:prstGeom>
        </p:spPr>
      </p:pic>
      <p:pic>
        <p:nvPicPr>
          <p:cNvPr id="7" name="Picture 6">
            <a:extLst>
              <a:ext uri="{FF2B5EF4-FFF2-40B4-BE49-F238E27FC236}">
                <a16:creationId xmlns:a16="http://schemas.microsoft.com/office/drawing/2014/main" id="{829CDBDF-0602-674D-96B4-B54FE06F8337}"/>
              </a:ext>
            </a:extLst>
          </p:cNvPr>
          <p:cNvPicPr>
            <a:picLocks noChangeAspect="1"/>
          </p:cNvPicPr>
          <p:nvPr/>
        </p:nvPicPr>
        <p:blipFill>
          <a:blip r:embed="rId5"/>
          <a:stretch>
            <a:fillRect/>
          </a:stretch>
        </p:blipFill>
        <p:spPr>
          <a:xfrm>
            <a:off x="457362" y="4795736"/>
            <a:ext cx="6271344" cy="1128408"/>
          </a:xfrm>
          <a:prstGeom prst="rect">
            <a:avLst/>
          </a:prstGeom>
        </p:spPr>
      </p:pic>
      <p:sp>
        <p:nvSpPr>
          <p:cNvPr id="2" name="Left Brace 1">
            <a:extLst>
              <a:ext uri="{FF2B5EF4-FFF2-40B4-BE49-F238E27FC236}">
                <a16:creationId xmlns:a16="http://schemas.microsoft.com/office/drawing/2014/main" id="{DC355E1E-42B8-47D6-B65B-5E3DED8685B7}"/>
              </a:ext>
            </a:extLst>
          </p:cNvPr>
          <p:cNvSpPr/>
          <p:nvPr/>
        </p:nvSpPr>
        <p:spPr>
          <a:xfrm rot="16200000">
            <a:off x="5169195" y="1160719"/>
            <a:ext cx="248093" cy="160551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442E7FFF-A774-402F-BCA3-1385BDEBF937}"/>
              </a:ext>
            </a:extLst>
          </p:cNvPr>
          <p:cNvSpPr/>
          <p:nvPr/>
        </p:nvSpPr>
        <p:spPr>
          <a:xfrm rot="16200000">
            <a:off x="6718004" y="441249"/>
            <a:ext cx="248093" cy="6758764"/>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56FA9F76-5C26-4A95-837B-126FE267CE98}"/>
              </a:ext>
            </a:extLst>
          </p:cNvPr>
          <p:cNvSpPr/>
          <p:nvPr/>
        </p:nvSpPr>
        <p:spPr>
          <a:xfrm rot="5400000">
            <a:off x="5570879" y="1927719"/>
            <a:ext cx="248093" cy="2560062"/>
          </a:xfrm>
          <a:prstGeom prst="leftBrace">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FDEAC351-DD0A-4967-AB7B-94C29BF8C893}"/>
              </a:ext>
            </a:extLst>
          </p:cNvPr>
          <p:cNvCxnSpPr>
            <a:stCxn id="2" idx="1"/>
            <a:endCxn id="9" idx="1"/>
          </p:cNvCxnSpPr>
          <p:nvPr/>
        </p:nvCxnSpPr>
        <p:spPr>
          <a:xfrm>
            <a:off x="5293242" y="2087524"/>
            <a:ext cx="401684" cy="99618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Left Brace 10">
            <a:extLst>
              <a:ext uri="{FF2B5EF4-FFF2-40B4-BE49-F238E27FC236}">
                <a16:creationId xmlns:a16="http://schemas.microsoft.com/office/drawing/2014/main" id="{8D47C099-1D53-4F35-B36C-964F24AC4EC1}"/>
              </a:ext>
            </a:extLst>
          </p:cNvPr>
          <p:cNvSpPr/>
          <p:nvPr/>
        </p:nvSpPr>
        <p:spPr>
          <a:xfrm rot="5400000">
            <a:off x="4011438" y="4302324"/>
            <a:ext cx="248093" cy="1496807"/>
          </a:xfrm>
          <a:prstGeom prst="leftBrace">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D681D74-2908-4D6E-A856-85100B94031C}"/>
              </a:ext>
            </a:extLst>
          </p:cNvPr>
          <p:cNvCxnSpPr>
            <a:cxnSpLocks/>
            <a:stCxn id="8" idx="1"/>
            <a:endCxn id="11" idx="1"/>
          </p:cNvCxnSpPr>
          <p:nvPr/>
        </p:nvCxnSpPr>
        <p:spPr>
          <a:xfrm flipH="1">
            <a:off x="4135484" y="3944678"/>
            <a:ext cx="2706567" cy="982003"/>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37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73515C-6063-AB40-AA95-E13F91119097}"/>
              </a:ext>
            </a:extLst>
          </p:cNvPr>
          <p:cNvPicPr>
            <a:picLocks noChangeAspect="1"/>
          </p:cNvPicPr>
          <p:nvPr/>
        </p:nvPicPr>
        <p:blipFill rotWithShape="1">
          <a:blip r:embed="rId3"/>
          <a:srcRect b="31413"/>
          <a:stretch/>
        </p:blipFill>
        <p:spPr>
          <a:xfrm>
            <a:off x="1206514" y="1920947"/>
            <a:ext cx="8781002" cy="4029769"/>
          </a:xfrm>
          <a:prstGeom prst="rect">
            <a:avLst/>
          </a:prstGeom>
        </p:spPr>
      </p:pic>
      <p:pic>
        <p:nvPicPr>
          <p:cNvPr id="5" name="Picture 4">
            <a:extLst>
              <a:ext uri="{FF2B5EF4-FFF2-40B4-BE49-F238E27FC236}">
                <a16:creationId xmlns:a16="http://schemas.microsoft.com/office/drawing/2014/main" id="{A9480370-35C3-4A79-96A1-596855B444C2}"/>
              </a:ext>
            </a:extLst>
          </p:cNvPr>
          <p:cNvPicPr>
            <a:picLocks noChangeAspect="1"/>
          </p:cNvPicPr>
          <p:nvPr/>
        </p:nvPicPr>
        <p:blipFill rotWithShape="1">
          <a:blip r:embed="rId3"/>
          <a:srcRect t="96219"/>
          <a:stretch/>
        </p:blipFill>
        <p:spPr>
          <a:xfrm>
            <a:off x="492567" y="652129"/>
            <a:ext cx="11206866" cy="283535"/>
          </a:xfrm>
          <a:prstGeom prst="rect">
            <a:avLst/>
          </a:prstGeom>
        </p:spPr>
      </p:pic>
      <p:sp>
        <p:nvSpPr>
          <p:cNvPr id="2" name="Rectangle 1">
            <a:extLst>
              <a:ext uri="{FF2B5EF4-FFF2-40B4-BE49-F238E27FC236}">
                <a16:creationId xmlns:a16="http://schemas.microsoft.com/office/drawing/2014/main" id="{C7BA89E8-4205-49CC-8CDB-615260DEAE53}"/>
              </a:ext>
            </a:extLst>
          </p:cNvPr>
          <p:cNvSpPr/>
          <p:nvPr/>
        </p:nvSpPr>
        <p:spPr>
          <a:xfrm>
            <a:off x="10341935" y="708834"/>
            <a:ext cx="900222" cy="28353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EF981F9-596F-419C-B0A7-8064825A33AC}"/>
              </a:ext>
            </a:extLst>
          </p:cNvPr>
          <p:cNvSpPr txBox="1"/>
          <p:nvPr/>
        </p:nvSpPr>
        <p:spPr>
          <a:xfrm flipH="1">
            <a:off x="949841" y="905284"/>
            <a:ext cx="10292315" cy="1015663"/>
          </a:xfrm>
          <a:prstGeom prst="rect">
            <a:avLst/>
          </a:prstGeom>
          <a:noFill/>
        </p:spPr>
        <p:txBody>
          <a:bodyPr wrap="square" rtlCol="0">
            <a:spAutoFit/>
          </a:bodyPr>
          <a:lstStyle/>
          <a:p>
            <a:r>
              <a:rPr lang="en-US" sz="6000" dirty="0"/>
              <a:t>Testing with the Runner</a:t>
            </a:r>
          </a:p>
        </p:txBody>
      </p:sp>
    </p:spTree>
    <p:extLst>
      <p:ext uri="{BB962C8B-B14F-4D97-AF65-F5344CB8AC3E}">
        <p14:creationId xmlns:p14="http://schemas.microsoft.com/office/powerpoint/2010/main" val="1173309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46065-DF15-2045-8DC6-5DA61FF3375A}"/>
              </a:ext>
            </a:extLst>
          </p:cNvPr>
          <p:cNvPicPr>
            <a:picLocks noChangeAspect="1"/>
          </p:cNvPicPr>
          <p:nvPr/>
        </p:nvPicPr>
        <p:blipFill rotWithShape="1">
          <a:blip r:embed="rId3"/>
          <a:srcRect b="31799"/>
          <a:stretch/>
        </p:blipFill>
        <p:spPr>
          <a:xfrm>
            <a:off x="1212112" y="1910907"/>
            <a:ext cx="8793143" cy="4029149"/>
          </a:xfrm>
          <a:prstGeom prst="rect">
            <a:avLst/>
          </a:prstGeom>
        </p:spPr>
      </p:pic>
      <p:sp>
        <p:nvSpPr>
          <p:cNvPr id="2" name="TextBox 1">
            <a:extLst>
              <a:ext uri="{FF2B5EF4-FFF2-40B4-BE49-F238E27FC236}">
                <a16:creationId xmlns:a16="http://schemas.microsoft.com/office/drawing/2014/main" id="{F2D64122-B42D-4115-A729-8D38F7D21720}"/>
              </a:ext>
            </a:extLst>
          </p:cNvPr>
          <p:cNvSpPr txBox="1"/>
          <p:nvPr/>
        </p:nvSpPr>
        <p:spPr>
          <a:xfrm>
            <a:off x="1212112" y="710578"/>
            <a:ext cx="9014006" cy="1200329"/>
          </a:xfrm>
          <a:prstGeom prst="rect">
            <a:avLst/>
          </a:prstGeom>
          <a:noFill/>
        </p:spPr>
        <p:txBody>
          <a:bodyPr wrap="none" rtlCol="0">
            <a:spAutoFit/>
          </a:bodyPr>
          <a:lstStyle/>
          <a:p>
            <a:r>
              <a:rPr lang="en-US" sz="7200" dirty="0"/>
              <a:t>Add a Collection…</a:t>
            </a:r>
          </a:p>
        </p:txBody>
      </p:sp>
    </p:spTree>
    <p:extLst>
      <p:ext uri="{BB962C8B-B14F-4D97-AF65-F5344CB8AC3E}">
        <p14:creationId xmlns:p14="http://schemas.microsoft.com/office/powerpoint/2010/main" val="986031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394C65-B912-DE49-9780-6B33B60D03C9}"/>
              </a:ext>
            </a:extLst>
          </p:cNvPr>
          <p:cNvPicPr>
            <a:picLocks noChangeAspect="1"/>
          </p:cNvPicPr>
          <p:nvPr/>
        </p:nvPicPr>
        <p:blipFill rotWithShape="1">
          <a:blip r:embed="rId3"/>
          <a:srcRect l="7549" t="12196" r="4559" b="50000"/>
          <a:stretch/>
        </p:blipFill>
        <p:spPr>
          <a:xfrm>
            <a:off x="1190846" y="1913860"/>
            <a:ext cx="9558593" cy="3047999"/>
          </a:xfrm>
          <a:prstGeom prst="rect">
            <a:avLst/>
          </a:prstGeom>
        </p:spPr>
      </p:pic>
      <p:sp>
        <p:nvSpPr>
          <p:cNvPr id="4" name="TextBox 3">
            <a:extLst>
              <a:ext uri="{FF2B5EF4-FFF2-40B4-BE49-F238E27FC236}">
                <a16:creationId xmlns:a16="http://schemas.microsoft.com/office/drawing/2014/main" id="{7871920C-1561-4E6D-A638-257659EA2363}"/>
              </a:ext>
            </a:extLst>
          </p:cNvPr>
          <p:cNvSpPr txBox="1"/>
          <p:nvPr/>
        </p:nvSpPr>
        <p:spPr>
          <a:xfrm>
            <a:off x="1190846" y="642647"/>
            <a:ext cx="8154797" cy="1200329"/>
          </a:xfrm>
          <a:prstGeom prst="rect">
            <a:avLst/>
          </a:prstGeom>
          <a:noFill/>
        </p:spPr>
        <p:txBody>
          <a:bodyPr wrap="none" rtlCol="0">
            <a:spAutoFit/>
          </a:bodyPr>
          <a:lstStyle/>
          <a:p>
            <a:r>
              <a:rPr lang="en-US" sz="7200" dirty="0"/>
              <a:t>…and press Run</a:t>
            </a:r>
          </a:p>
        </p:txBody>
      </p:sp>
      <p:sp>
        <p:nvSpPr>
          <p:cNvPr id="5" name="TextBox 4">
            <a:extLst>
              <a:ext uri="{FF2B5EF4-FFF2-40B4-BE49-F238E27FC236}">
                <a16:creationId xmlns:a16="http://schemas.microsoft.com/office/drawing/2014/main" id="{307802BD-B572-4313-A1C9-7F76A46D93D2}"/>
              </a:ext>
            </a:extLst>
          </p:cNvPr>
          <p:cNvSpPr txBox="1"/>
          <p:nvPr/>
        </p:nvSpPr>
        <p:spPr>
          <a:xfrm>
            <a:off x="1190846" y="5353763"/>
            <a:ext cx="6736139" cy="769441"/>
          </a:xfrm>
          <a:prstGeom prst="rect">
            <a:avLst/>
          </a:prstGeom>
          <a:noFill/>
        </p:spPr>
        <p:txBody>
          <a:bodyPr wrap="none" rtlCol="0">
            <a:spAutoFit/>
          </a:bodyPr>
          <a:lstStyle/>
          <a:p>
            <a:r>
              <a:rPr lang="en-US" sz="4400" dirty="0">
                <a:solidFill>
                  <a:schemeClr val="accent5"/>
                </a:solidFill>
              </a:rPr>
              <a:t>There is no third step</a:t>
            </a:r>
          </a:p>
        </p:txBody>
      </p:sp>
    </p:spTree>
    <p:extLst>
      <p:ext uri="{BB962C8B-B14F-4D97-AF65-F5344CB8AC3E}">
        <p14:creationId xmlns:p14="http://schemas.microsoft.com/office/powerpoint/2010/main" val="2772530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CA1969-0BFB-B44E-827E-9AF0D77701A7}"/>
              </a:ext>
            </a:extLst>
          </p:cNvPr>
          <p:cNvPicPr>
            <a:picLocks noChangeAspect="1"/>
          </p:cNvPicPr>
          <p:nvPr/>
        </p:nvPicPr>
        <p:blipFill>
          <a:blip r:embed="rId3"/>
          <a:stretch>
            <a:fillRect/>
          </a:stretch>
        </p:blipFill>
        <p:spPr>
          <a:xfrm>
            <a:off x="141769" y="394119"/>
            <a:ext cx="10278140" cy="6457680"/>
          </a:xfrm>
          <a:prstGeom prst="rect">
            <a:avLst/>
          </a:prstGeom>
        </p:spPr>
      </p:pic>
      <p:sp>
        <p:nvSpPr>
          <p:cNvPr id="5" name="Rectangle 4">
            <a:extLst>
              <a:ext uri="{FF2B5EF4-FFF2-40B4-BE49-F238E27FC236}">
                <a16:creationId xmlns:a16="http://schemas.microsoft.com/office/drawing/2014/main" id="{4CA05C0A-0D01-4680-ABB0-AF0E36262E73}"/>
              </a:ext>
            </a:extLst>
          </p:cNvPr>
          <p:cNvSpPr/>
          <p:nvPr/>
        </p:nvSpPr>
        <p:spPr>
          <a:xfrm>
            <a:off x="9828278" y="692334"/>
            <a:ext cx="2382607" cy="3709542"/>
          </a:xfrm>
          <a:prstGeom prst="rect">
            <a:avLst/>
          </a:prstGeom>
          <a:solidFill>
            <a:schemeClr val="bg2">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65815180-18D6-4CE8-9F95-07BA8AF342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9447182" y="1619284"/>
            <a:ext cx="3144801" cy="1924192"/>
          </a:xfrm>
          <a:prstGeom prst="rect">
            <a:avLst/>
          </a:prstGeom>
        </p:spPr>
      </p:pic>
    </p:spTree>
    <p:extLst>
      <p:ext uri="{BB962C8B-B14F-4D97-AF65-F5344CB8AC3E}">
        <p14:creationId xmlns:p14="http://schemas.microsoft.com/office/powerpoint/2010/main" val="321158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4F0BC-E716-4D45-8FFB-3CD5EE8B03C3}"/>
              </a:ext>
            </a:extLst>
          </p:cNvPr>
          <p:cNvPicPr>
            <a:picLocks noChangeAspect="1"/>
          </p:cNvPicPr>
          <p:nvPr/>
        </p:nvPicPr>
        <p:blipFill>
          <a:blip r:embed="rId3"/>
          <a:stretch>
            <a:fillRect/>
          </a:stretch>
        </p:blipFill>
        <p:spPr>
          <a:xfrm>
            <a:off x="135080" y="395930"/>
            <a:ext cx="10285128" cy="6462070"/>
          </a:xfrm>
          <a:prstGeom prst="rect">
            <a:avLst/>
          </a:prstGeom>
        </p:spPr>
      </p:pic>
    </p:spTree>
    <p:extLst>
      <p:ext uri="{BB962C8B-B14F-4D97-AF65-F5344CB8AC3E}">
        <p14:creationId xmlns:p14="http://schemas.microsoft.com/office/powerpoint/2010/main" val="4123359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FD64B-A09E-4746-8DE9-E06034772177}"/>
              </a:ext>
            </a:extLst>
          </p:cNvPr>
          <p:cNvPicPr>
            <a:picLocks noChangeAspect="1"/>
          </p:cNvPicPr>
          <p:nvPr/>
        </p:nvPicPr>
        <p:blipFill>
          <a:blip r:embed="rId3"/>
          <a:stretch>
            <a:fillRect/>
          </a:stretch>
        </p:blipFill>
        <p:spPr>
          <a:xfrm>
            <a:off x="758456" y="816672"/>
            <a:ext cx="10675088" cy="4202224"/>
          </a:xfrm>
          <a:prstGeom prst="rect">
            <a:avLst/>
          </a:prstGeom>
        </p:spPr>
      </p:pic>
      <p:pic>
        <p:nvPicPr>
          <p:cNvPr id="5" name="Picture 4" descr="A picture containing text, indoor, person&#10;&#10;Description automatically generated">
            <a:extLst>
              <a:ext uri="{FF2B5EF4-FFF2-40B4-BE49-F238E27FC236}">
                <a16:creationId xmlns:a16="http://schemas.microsoft.com/office/drawing/2014/main" id="{137AFB52-4418-4265-82F6-866CA44D6C61}"/>
              </a:ext>
            </a:extLst>
          </p:cNvPr>
          <p:cNvPicPr>
            <a:picLocks noChangeAspect="1"/>
          </p:cNvPicPr>
          <p:nvPr/>
        </p:nvPicPr>
        <p:blipFill rotWithShape="1">
          <a:blip r:embed="rId4">
            <a:extLst>
              <a:ext uri="{28A0092B-C50C-407E-A947-70E740481C1C}">
                <a14:useLocalDpi xmlns:a14="http://schemas.microsoft.com/office/drawing/2010/main" val="0"/>
              </a:ext>
            </a:extLst>
          </a:blip>
          <a:srcRect b="3253"/>
          <a:stretch/>
        </p:blipFill>
        <p:spPr>
          <a:xfrm>
            <a:off x="1545265" y="2031048"/>
            <a:ext cx="6422065" cy="3271054"/>
          </a:xfrm>
          <a:prstGeom prst="rect">
            <a:avLst/>
          </a:prstGeom>
        </p:spPr>
      </p:pic>
    </p:spTree>
    <p:extLst>
      <p:ext uri="{BB962C8B-B14F-4D97-AF65-F5344CB8AC3E}">
        <p14:creationId xmlns:p14="http://schemas.microsoft.com/office/powerpoint/2010/main" val="1685582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D3F3151-8B19-4868-8D5A-BDE7993718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973" y="331364"/>
            <a:ext cx="11954183" cy="4768956"/>
          </a:xfrm>
          <a:prstGeom prst="rect">
            <a:avLst/>
          </a:prstGeom>
        </p:spPr>
      </p:pic>
      <p:sp>
        <p:nvSpPr>
          <p:cNvPr id="3" name="TextBox 2">
            <a:extLst>
              <a:ext uri="{FF2B5EF4-FFF2-40B4-BE49-F238E27FC236}">
                <a16:creationId xmlns:a16="http://schemas.microsoft.com/office/drawing/2014/main" id="{EF18E75E-2558-46D8-BEE4-64FFC01265A6}"/>
              </a:ext>
            </a:extLst>
          </p:cNvPr>
          <p:cNvSpPr txBox="1"/>
          <p:nvPr/>
        </p:nvSpPr>
        <p:spPr>
          <a:xfrm>
            <a:off x="5181599" y="3429000"/>
            <a:ext cx="1537600" cy="830997"/>
          </a:xfrm>
          <a:prstGeom prst="rect">
            <a:avLst/>
          </a:prstGeom>
          <a:noFill/>
        </p:spPr>
        <p:txBody>
          <a:bodyPr wrap="none" rtlCol="0">
            <a:spAutoFit/>
          </a:bodyPr>
          <a:lstStyle/>
          <a:p>
            <a:r>
              <a:rPr lang="en-US" sz="4800" dirty="0">
                <a:solidFill>
                  <a:schemeClr val="accent6"/>
                </a:solidFill>
              </a:rPr>
              <a:t>And</a:t>
            </a:r>
          </a:p>
        </p:txBody>
      </p:sp>
      <p:sp>
        <p:nvSpPr>
          <p:cNvPr id="6" name="TextBox 5">
            <a:extLst>
              <a:ext uri="{FF2B5EF4-FFF2-40B4-BE49-F238E27FC236}">
                <a16:creationId xmlns:a16="http://schemas.microsoft.com/office/drawing/2014/main" id="{C50AB171-5892-475E-9424-79AE354702CF}"/>
              </a:ext>
            </a:extLst>
          </p:cNvPr>
          <p:cNvSpPr txBox="1"/>
          <p:nvPr/>
        </p:nvSpPr>
        <p:spPr>
          <a:xfrm>
            <a:off x="574158" y="5411459"/>
            <a:ext cx="7935186" cy="830997"/>
          </a:xfrm>
          <a:prstGeom prst="rect">
            <a:avLst/>
          </a:prstGeom>
          <a:noFill/>
        </p:spPr>
        <p:txBody>
          <a:bodyPr wrap="none" rtlCol="0">
            <a:spAutoFit/>
          </a:bodyPr>
          <a:lstStyle/>
          <a:p>
            <a:r>
              <a:rPr lang="en-US" sz="4800" dirty="0">
                <a:solidFill>
                  <a:schemeClr val="accent6"/>
                </a:solidFill>
              </a:rPr>
              <a:t>API Testing Made Easy</a:t>
            </a:r>
          </a:p>
        </p:txBody>
      </p:sp>
      <p:sp>
        <p:nvSpPr>
          <p:cNvPr id="7" name="TextBox 6">
            <a:extLst>
              <a:ext uri="{FF2B5EF4-FFF2-40B4-BE49-F238E27FC236}">
                <a16:creationId xmlns:a16="http://schemas.microsoft.com/office/drawing/2014/main" id="{CE269FB0-6B9B-4526-9EBA-B18358AFB6BF}"/>
              </a:ext>
            </a:extLst>
          </p:cNvPr>
          <p:cNvSpPr txBox="1"/>
          <p:nvPr/>
        </p:nvSpPr>
        <p:spPr>
          <a:xfrm>
            <a:off x="3678864" y="4318826"/>
            <a:ext cx="3233578" cy="1107996"/>
          </a:xfrm>
          <a:prstGeom prst="rect">
            <a:avLst/>
          </a:prstGeom>
          <a:noFill/>
        </p:spPr>
        <p:txBody>
          <a:bodyPr wrap="none" rtlCol="0">
            <a:spAutoFit/>
          </a:bodyPr>
          <a:lstStyle/>
          <a:p>
            <a:r>
              <a:rPr lang="en-US" sz="6600" dirty="0" err="1">
                <a:solidFill>
                  <a:schemeClr val="accent4"/>
                </a:solidFill>
                <a:highlight>
                  <a:srgbClr val="000000"/>
                </a:highlight>
                <a:latin typeface="Courier Prime" panose="02000409000000000000" pitchFamily="49" charset="0"/>
              </a:rPr>
              <a:t>newman</a:t>
            </a:r>
            <a:endParaRPr lang="en-US" sz="4800" dirty="0">
              <a:solidFill>
                <a:schemeClr val="accent4"/>
              </a:solidFill>
              <a:highlight>
                <a:srgbClr val="000000"/>
              </a:highlight>
              <a:latin typeface="Courier Prime" panose="02000409000000000000" pitchFamily="49" charset="0"/>
            </a:endParaRPr>
          </a:p>
        </p:txBody>
      </p:sp>
    </p:spTree>
    <p:extLst>
      <p:ext uri="{BB962C8B-B14F-4D97-AF65-F5344CB8AC3E}">
        <p14:creationId xmlns:p14="http://schemas.microsoft.com/office/powerpoint/2010/main" val="1033427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D9A224-9F93-2C4D-B230-FAC50D9C83EA}"/>
              </a:ext>
            </a:extLst>
          </p:cNvPr>
          <p:cNvPicPr>
            <a:picLocks noChangeAspect="1"/>
          </p:cNvPicPr>
          <p:nvPr/>
        </p:nvPicPr>
        <p:blipFill rotWithShape="1">
          <a:blip r:embed="rId3"/>
          <a:srcRect l="7452" t="17291" r="41685" b="33495"/>
          <a:stretch/>
        </p:blipFill>
        <p:spPr>
          <a:xfrm>
            <a:off x="363168" y="744279"/>
            <a:ext cx="5978362" cy="4288465"/>
          </a:xfrm>
          <a:prstGeom prst="rect">
            <a:avLst/>
          </a:prstGeom>
        </p:spPr>
      </p:pic>
      <p:pic>
        <p:nvPicPr>
          <p:cNvPr id="4" name="Picture 3">
            <a:extLst>
              <a:ext uri="{FF2B5EF4-FFF2-40B4-BE49-F238E27FC236}">
                <a16:creationId xmlns:a16="http://schemas.microsoft.com/office/drawing/2014/main" id="{BDC9E1C3-0682-7A44-900F-DC690578091E}"/>
              </a:ext>
            </a:extLst>
          </p:cNvPr>
          <p:cNvPicPr>
            <a:picLocks noChangeAspect="1"/>
          </p:cNvPicPr>
          <p:nvPr/>
        </p:nvPicPr>
        <p:blipFill rotWithShape="1">
          <a:blip r:embed="rId4"/>
          <a:srcRect l="7425" t="15112" r="8617" b="27745"/>
          <a:stretch/>
        </p:blipFill>
        <p:spPr>
          <a:xfrm>
            <a:off x="5521842" y="2296691"/>
            <a:ext cx="6366561" cy="4309672"/>
          </a:xfrm>
          <a:prstGeom prst="rect">
            <a:avLst/>
          </a:prstGeom>
          <a:effectLst>
            <a:outerShdw blurRad="114300" dist="38100" dir="13500000" sx="101000" sy="101000" algn="br" rotWithShape="0">
              <a:prstClr val="black">
                <a:alpha val="40000"/>
              </a:prstClr>
            </a:outerShdw>
          </a:effectLst>
        </p:spPr>
      </p:pic>
      <p:cxnSp>
        <p:nvCxnSpPr>
          <p:cNvPr id="6" name="Straight Connector 5">
            <a:extLst>
              <a:ext uri="{FF2B5EF4-FFF2-40B4-BE49-F238E27FC236}">
                <a16:creationId xmlns:a16="http://schemas.microsoft.com/office/drawing/2014/main" id="{987C98D0-8082-4178-9193-DA44BF3CCA82}"/>
              </a:ext>
            </a:extLst>
          </p:cNvPr>
          <p:cNvCxnSpPr>
            <a:cxnSpLocks/>
          </p:cNvCxnSpPr>
          <p:nvPr/>
        </p:nvCxnSpPr>
        <p:spPr>
          <a:xfrm>
            <a:off x="4672800" y="2145600"/>
            <a:ext cx="1116000" cy="2887144"/>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4F61D9-C482-4985-B413-91F692022F28}"/>
              </a:ext>
            </a:extLst>
          </p:cNvPr>
          <p:cNvCxnSpPr>
            <a:cxnSpLocks/>
          </p:cNvCxnSpPr>
          <p:nvPr/>
        </p:nvCxnSpPr>
        <p:spPr>
          <a:xfrm>
            <a:off x="4298400" y="2808000"/>
            <a:ext cx="1490400" cy="2426400"/>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944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ABFD-0AD8-4432-892B-D665221DCB3F}"/>
              </a:ext>
            </a:extLst>
          </p:cNvPr>
          <p:cNvSpPr>
            <a:spLocks noGrp="1"/>
          </p:cNvSpPr>
          <p:nvPr>
            <p:ph type="title" idx="4294967295"/>
          </p:nvPr>
        </p:nvSpPr>
        <p:spPr>
          <a:xfrm>
            <a:off x="619200" y="537925"/>
            <a:ext cx="10515600" cy="1325563"/>
          </a:xfrm>
        </p:spPr>
        <p:txBody>
          <a:bodyPr>
            <a:normAutofit/>
          </a:bodyPr>
          <a:lstStyle/>
          <a:p>
            <a:r>
              <a:rPr lang="en-US" sz="7200" dirty="0"/>
              <a:t>Automate OAuth</a:t>
            </a:r>
          </a:p>
        </p:txBody>
      </p:sp>
      <p:pic>
        <p:nvPicPr>
          <p:cNvPr id="4" name="Picture 3">
            <a:extLst>
              <a:ext uri="{FF2B5EF4-FFF2-40B4-BE49-F238E27FC236}">
                <a16:creationId xmlns:a16="http://schemas.microsoft.com/office/drawing/2014/main" id="{C98B3D35-7A4C-DD4C-975E-CB72725D4B04}"/>
              </a:ext>
            </a:extLst>
          </p:cNvPr>
          <p:cNvPicPr>
            <a:picLocks noChangeAspect="1"/>
          </p:cNvPicPr>
          <p:nvPr/>
        </p:nvPicPr>
        <p:blipFill>
          <a:blip r:embed="rId3"/>
          <a:stretch>
            <a:fillRect/>
          </a:stretch>
        </p:blipFill>
        <p:spPr>
          <a:xfrm>
            <a:off x="4185290" y="1541563"/>
            <a:ext cx="6535783" cy="5167312"/>
          </a:xfrm>
          <a:prstGeom prst="rect">
            <a:avLst/>
          </a:prstGeom>
        </p:spPr>
      </p:pic>
      <p:cxnSp>
        <p:nvCxnSpPr>
          <p:cNvPr id="5" name="Straight Connector 4">
            <a:extLst>
              <a:ext uri="{FF2B5EF4-FFF2-40B4-BE49-F238E27FC236}">
                <a16:creationId xmlns:a16="http://schemas.microsoft.com/office/drawing/2014/main" id="{20A8430C-644A-4DCE-ACA7-426607577D39}"/>
              </a:ext>
            </a:extLst>
          </p:cNvPr>
          <p:cNvCxnSpPr>
            <a:cxnSpLocks/>
          </p:cNvCxnSpPr>
          <p:nvPr/>
        </p:nvCxnSpPr>
        <p:spPr>
          <a:xfrm flipH="1" flipV="1">
            <a:off x="3024000" y="3002400"/>
            <a:ext cx="1641600" cy="63360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BCE987-7DB2-43EC-B171-EEA8AD92B6B7}"/>
              </a:ext>
            </a:extLst>
          </p:cNvPr>
          <p:cNvSpPr txBox="1"/>
          <p:nvPr/>
        </p:nvSpPr>
        <p:spPr>
          <a:xfrm>
            <a:off x="472645" y="1965600"/>
            <a:ext cx="3204000" cy="1754326"/>
          </a:xfrm>
          <a:prstGeom prst="rect">
            <a:avLst/>
          </a:prstGeom>
          <a:noFill/>
        </p:spPr>
        <p:txBody>
          <a:bodyPr wrap="square" rtlCol="0">
            <a:spAutoFit/>
          </a:bodyPr>
          <a:lstStyle/>
          <a:p>
            <a:r>
              <a:rPr lang="en-US" sz="5400" dirty="0">
                <a:solidFill>
                  <a:schemeClr val="accent2"/>
                </a:solidFill>
              </a:rPr>
              <a:t>Thanks</a:t>
            </a:r>
          </a:p>
          <a:p>
            <a:r>
              <a:rPr lang="en-US" sz="5400" dirty="0">
                <a:solidFill>
                  <a:schemeClr val="accent2"/>
                </a:solidFill>
              </a:rPr>
              <a:t>John!</a:t>
            </a:r>
          </a:p>
        </p:txBody>
      </p:sp>
    </p:spTree>
    <p:extLst>
      <p:ext uri="{BB962C8B-B14F-4D97-AF65-F5344CB8AC3E}">
        <p14:creationId xmlns:p14="http://schemas.microsoft.com/office/powerpoint/2010/main" val="2098212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F48CC3-55EE-464B-93BE-41A07CB72037}"/>
              </a:ext>
            </a:extLst>
          </p:cNvPr>
          <p:cNvPicPr>
            <a:picLocks noChangeAspect="1"/>
          </p:cNvPicPr>
          <p:nvPr/>
        </p:nvPicPr>
        <p:blipFill>
          <a:blip r:embed="rId3"/>
          <a:stretch>
            <a:fillRect/>
          </a:stretch>
        </p:blipFill>
        <p:spPr>
          <a:xfrm>
            <a:off x="626400" y="1556506"/>
            <a:ext cx="6663076" cy="5071093"/>
          </a:xfrm>
          <a:prstGeom prst="rect">
            <a:avLst/>
          </a:prstGeom>
        </p:spPr>
      </p:pic>
      <p:cxnSp>
        <p:nvCxnSpPr>
          <p:cNvPr id="5" name="Straight Connector 4">
            <a:extLst>
              <a:ext uri="{FF2B5EF4-FFF2-40B4-BE49-F238E27FC236}">
                <a16:creationId xmlns:a16="http://schemas.microsoft.com/office/drawing/2014/main" id="{3EAA9152-A23B-4345-81C8-4F0F259DB320}"/>
              </a:ext>
            </a:extLst>
          </p:cNvPr>
          <p:cNvCxnSpPr>
            <a:cxnSpLocks/>
            <a:endCxn id="6" idx="1"/>
          </p:cNvCxnSpPr>
          <p:nvPr/>
        </p:nvCxnSpPr>
        <p:spPr>
          <a:xfrm flipV="1">
            <a:off x="6962400" y="2799563"/>
            <a:ext cx="1260000" cy="33243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7B2DEA0-A6A7-4AD3-B132-6B62C4619764}"/>
              </a:ext>
            </a:extLst>
          </p:cNvPr>
          <p:cNvSpPr txBox="1"/>
          <p:nvPr/>
        </p:nvSpPr>
        <p:spPr>
          <a:xfrm>
            <a:off x="8222400" y="1922400"/>
            <a:ext cx="3168000" cy="1754326"/>
          </a:xfrm>
          <a:prstGeom prst="rect">
            <a:avLst/>
          </a:prstGeom>
          <a:noFill/>
        </p:spPr>
        <p:txBody>
          <a:bodyPr wrap="square" rtlCol="0">
            <a:spAutoFit/>
          </a:bodyPr>
          <a:lstStyle/>
          <a:p>
            <a:r>
              <a:rPr lang="en-US" sz="5400" dirty="0">
                <a:solidFill>
                  <a:schemeClr val="accent2"/>
                </a:solidFill>
              </a:rPr>
              <a:t>Thanks</a:t>
            </a:r>
          </a:p>
          <a:p>
            <a:r>
              <a:rPr lang="en-US" sz="5400" dirty="0">
                <a:solidFill>
                  <a:schemeClr val="accent2"/>
                </a:solidFill>
              </a:rPr>
              <a:t>Me!</a:t>
            </a:r>
          </a:p>
        </p:txBody>
      </p:sp>
      <p:sp>
        <p:nvSpPr>
          <p:cNvPr id="9" name="Title 1">
            <a:extLst>
              <a:ext uri="{FF2B5EF4-FFF2-40B4-BE49-F238E27FC236}">
                <a16:creationId xmlns:a16="http://schemas.microsoft.com/office/drawing/2014/main" id="{436F7419-CD37-41D8-BE49-AA2FC933BC77}"/>
              </a:ext>
            </a:extLst>
          </p:cNvPr>
          <p:cNvSpPr txBox="1">
            <a:spLocks/>
          </p:cNvSpPr>
          <p:nvPr/>
        </p:nvSpPr>
        <p:spPr>
          <a:xfrm>
            <a:off x="619200" y="537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a:t>Automate OAuth</a:t>
            </a:r>
            <a:endParaRPr lang="en-US" sz="7200" dirty="0"/>
          </a:p>
        </p:txBody>
      </p:sp>
    </p:spTree>
    <p:extLst>
      <p:ext uri="{BB962C8B-B14F-4D97-AF65-F5344CB8AC3E}">
        <p14:creationId xmlns:p14="http://schemas.microsoft.com/office/powerpoint/2010/main" val="3211760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748060-1BC2-9D4B-B8BD-CF4DCC22488B}"/>
              </a:ext>
            </a:extLst>
          </p:cNvPr>
          <p:cNvPicPr>
            <a:picLocks noChangeAspect="1"/>
          </p:cNvPicPr>
          <p:nvPr/>
        </p:nvPicPr>
        <p:blipFill>
          <a:blip r:embed="rId3"/>
          <a:stretch>
            <a:fillRect/>
          </a:stretch>
        </p:blipFill>
        <p:spPr>
          <a:xfrm>
            <a:off x="245363" y="1363860"/>
            <a:ext cx="8646638" cy="5659739"/>
          </a:xfrm>
          <a:prstGeom prst="rect">
            <a:avLst/>
          </a:prstGeom>
        </p:spPr>
      </p:pic>
      <p:sp>
        <p:nvSpPr>
          <p:cNvPr id="3" name="TextBox 2">
            <a:extLst>
              <a:ext uri="{FF2B5EF4-FFF2-40B4-BE49-F238E27FC236}">
                <a16:creationId xmlns:a16="http://schemas.microsoft.com/office/drawing/2014/main" id="{49FF9E30-7954-4AE1-9404-4E5047BE550E}"/>
              </a:ext>
            </a:extLst>
          </p:cNvPr>
          <p:cNvSpPr txBox="1"/>
          <p:nvPr/>
        </p:nvSpPr>
        <p:spPr>
          <a:xfrm>
            <a:off x="8892001" y="1506022"/>
            <a:ext cx="2722220" cy="369332"/>
          </a:xfrm>
          <a:prstGeom prst="rect">
            <a:avLst/>
          </a:prstGeom>
          <a:noFill/>
        </p:spPr>
        <p:txBody>
          <a:bodyPr wrap="none" rtlCol="0">
            <a:spAutoFit/>
          </a:bodyPr>
          <a:lstStyle/>
          <a:p>
            <a:r>
              <a:rPr lang="en-US" u="sng" dirty="0">
                <a:solidFill>
                  <a:schemeClr val="accent4"/>
                </a:solidFill>
              </a:rPr>
              <a:t>https://regexr.com/</a:t>
            </a:r>
          </a:p>
        </p:txBody>
      </p:sp>
      <p:pic>
        <p:nvPicPr>
          <p:cNvPr id="5" name="Picture 4">
            <a:extLst>
              <a:ext uri="{FF2B5EF4-FFF2-40B4-BE49-F238E27FC236}">
                <a16:creationId xmlns:a16="http://schemas.microsoft.com/office/drawing/2014/main" id="{AF7EEA36-CE38-483B-A501-9D071BDFF2DF}"/>
              </a:ext>
            </a:extLst>
          </p:cNvPr>
          <p:cNvPicPr>
            <a:picLocks noChangeAspect="1"/>
          </p:cNvPicPr>
          <p:nvPr/>
        </p:nvPicPr>
        <p:blipFill>
          <a:blip r:embed="rId4"/>
          <a:stretch>
            <a:fillRect/>
          </a:stretch>
        </p:blipFill>
        <p:spPr>
          <a:xfrm>
            <a:off x="8217601" y="2028203"/>
            <a:ext cx="3729036" cy="3087153"/>
          </a:xfrm>
          <a:prstGeom prst="rect">
            <a:avLst/>
          </a:prstGeom>
        </p:spPr>
      </p:pic>
      <p:sp>
        <p:nvSpPr>
          <p:cNvPr id="6" name="Title 1">
            <a:extLst>
              <a:ext uri="{FF2B5EF4-FFF2-40B4-BE49-F238E27FC236}">
                <a16:creationId xmlns:a16="http://schemas.microsoft.com/office/drawing/2014/main" id="{AC812671-41E2-41D8-A43E-A39189EB25A0}"/>
              </a:ext>
            </a:extLst>
          </p:cNvPr>
          <p:cNvSpPr txBox="1">
            <a:spLocks/>
          </p:cNvSpPr>
          <p:nvPr/>
        </p:nvSpPr>
        <p:spPr>
          <a:xfrm>
            <a:off x="619200" y="537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t>Automate OAuth</a:t>
            </a:r>
          </a:p>
        </p:txBody>
      </p:sp>
    </p:spTree>
    <p:extLst>
      <p:ext uri="{BB962C8B-B14F-4D97-AF65-F5344CB8AC3E}">
        <p14:creationId xmlns:p14="http://schemas.microsoft.com/office/powerpoint/2010/main" val="2838962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AC15-5821-4522-AF55-204DA2DEE5E4}"/>
              </a:ext>
            </a:extLst>
          </p:cNvPr>
          <p:cNvSpPr txBox="1">
            <a:spLocks/>
          </p:cNvSpPr>
          <p:nvPr/>
        </p:nvSpPr>
        <p:spPr>
          <a:xfrm>
            <a:off x="619200" y="5379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7200" dirty="0"/>
              <a:t>Automate OAuth</a:t>
            </a:r>
          </a:p>
        </p:txBody>
      </p:sp>
      <p:pic>
        <p:nvPicPr>
          <p:cNvPr id="2050" name="Picture 2">
            <a:extLst>
              <a:ext uri="{FF2B5EF4-FFF2-40B4-BE49-F238E27FC236}">
                <a16:creationId xmlns:a16="http://schemas.microsoft.com/office/drawing/2014/main" id="{353118D0-3142-4D07-B915-72D7158420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 r="-1"/>
          <a:stretch/>
        </p:blipFill>
        <p:spPr bwMode="auto">
          <a:xfrm>
            <a:off x="599934" y="1808153"/>
            <a:ext cx="5134559" cy="1329141"/>
          </a:xfrm>
          <a:prstGeom prst="rect">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B8072F-FC6A-47E2-A570-FD8EB0E295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57" y="1758534"/>
            <a:ext cx="5497609" cy="4436703"/>
          </a:xfrm>
          <a:prstGeom prst="rect">
            <a:avLst/>
          </a:prstGeom>
          <a:noFill/>
          <a:effectLst>
            <a:glow rad="1016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CDB4DB-B5CC-4CFF-B235-C67B8933890B}"/>
              </a:ext>
            </a:extLst>
          </p:cNvPr>
          <p:cNvSpPr txBox="1"/>
          <p:nvPr/>
        </p:nvSpPr>
        <p:spPr>
          <a:xfrm>
            <a:off x="545805" y="3427228"/>
            <a:ext cx="5460149" cy="2123658"/>
          </a:xfrm>
          <a:prstGeom prst="rect">
            <a:avLst/>
          </a:prstGeom>
          <a:noFill/>
        </p:spPr>
        <p:txBody>
          <a:bodyPr wrap="none" rtlCol="0">
            <a:spAutoFit/>
          </a:bodyPr>
          <a:lstStyle/>
          <a:p>
            <a:r>
              <a:rPr lang="en-US" sz="4400" dirty="0">
                <a:solidFill>
                  <a:schemeClr val="accent4"/>
                </a:solidFill>
              </a:rPr>
              <a:t>Each Request</a:t>
            </a:r>
          </a:p>
          <a:p>
            <a:endParaRPr lang="en-US" sz="4400" dirty="0"/>
          </a:p>
          <a:p>
            <a:r>
              <a:rPr lang="en-US" sz="4400" dirty="0">
                <a:solidFill>
                  <a:schemeClr val="accent6"/>
                </a:solidFill>
              </a:rPr>
              <a:t>On the Collection</a:t>
            </a:r>
          </a:p>
        </p:txBody>
      </p:sp>
    </p:spTree>
    <p:extLst>
      <p:ext uri="{BB962C8B-B14F-4D97-AF65-F5344CB8AC3E}">
        <p14:creationId xmlns:p14="http://schemas.microsoft.com/office/powerpoint/2010/main" val="4037151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DD6D-979E-4F30-B122-91EF4A1DC890}"/>
              </a:ext>
            </a:extLst>
          </p:cNvPr>
          <p:cNvSpPr>
            <a:spLocks noGrp="1"/>
          </p:cNvSpPr>
          <p:nvPr>
            <p:ph type="title" idx="4294967295"/>
          </p:nvPr>
        </p:nvSpPr>
        <p:spPr>
          <a:xfrm>
            <a:off x="7963200" y="1142725"/>
            <a:ext cx="3110400" cy="1766075"/>
          </a:xfrm>
        </p:spPr>
        <p:txBody>
          <a:bodyPr>
            <a:normAutofit/>
          </a:bodyPr>
          <a:lstStyle/>
          <a:p>
            <a:r>
              <a:rPr lang="en-US" sz="9600" dirty="0">
                <a:latin typeface="Harlow Solid Italic" panose="04030604020F02020D02" pitchFamily="82" charset="0"/>
              </a:rPr>
              <a:t>Loops</a:t>
            </a:r>
          </a:p>
        </p:txBody>
      </p:sp>
      <p:pic>
        <p:nvPicPr>
          <p:cNvPr id="4" name="Picture 3">
            <a:extLst>
              <a:ext uri="{FF2B5EF4-FFF2-40B4-BE49-F238E27FC236}">
                <a16:creationId xmlns:a16="http://schemas.microsoft.com/office/drawing/2014/main" id="{0C9334A3-B89D-914B-8254-827C991D26C9}"/>
              </a:ext>
            </a:extLst>
          </p:cNvPr>
          <p:cNvPicPr>
            <a:picLocks noChangeAspect="1"/>
          </p:cNvPicPr>
          <p:nvPr/>
        </p:nvPicPr>
        <p:blipFill rotWithShape="1">
          <a:blip r:embed="rId3"/>
          <a:srcRect l="8223" t="26648" r="27358" b="35503"/>
          <a:stretch/>
        </p:blipFill>
        <p:spPr>
          <a:xfrm>
            <a:off x="618102" y="950400"/>
            <a:ext cx="6452461" cy="2793599"/>
          </a:xfrm>
          <a:prstGeom prst="rect">
            <a:avLst/>
          </a:prstGeom>
        </p:spPr>
      </p:pic>
      <p:pic>
        <p:nvPicPr>
          <p:cNvPr id="5" name="Picture 4">
            <a:extLst>
              <a:ext uri="{FF2B5EF4-FFF2-40B4-BE49-F238E27FC236}">
                <a16:creationId xmlns:a16="http://schemas.microsoft.com/office/drawing/2014/main" id="{474EB9CF-AE1E-0F45-B551-BF9B4618D078}"/>
              </a:ext>
            </a:extLst>
          </p:cNvPr>
          <p:cNvPicPr>
            <a:picLocks noChangeAspect="1"/>
          </p:cNvPicPr>
          <p:nvPr/>
        </p:nvPicPr>
        <p:blipFill rotWithShape="1">
          <a:blip r:embed="rId4"/>
          <a:srcRect l="8103" t="16869" r="27123" b="49587"/>
          <a:stretch/>
        </p:blipFill>
        <p:spPr>
          <a:xfrm>
            <a:off x="618102" y="3866400"/>
            <a:ext cx="6452461" cy="2462400"/>
          </a:xfrm>
          <a:prstGeom prst="rect">
            <a:avLst/>
          </a:prstGeom>
        </p:spPr>
      </p:pic>
    </p:spTree>
    <p:extLst>
      <p:ext uri="{BB962C8B-B14F-4D97-AF65-F5344CB8AC3E}">
        <p14:creationId xmlns:p14="http://schemas.microsoft.com/office/powerpoint/2010/main" val="408925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C57E-C10F-42E2-A26B-B2701F438A02}"/>
              </a:ext>
            </a:extLst>
          </p:cNvPr>
          <p:cNvSpPr>
            <a:spLocks noGrp="1"/>
          </p:cNvSpPr>
          <p:nvPr>
            <p:ph type="title" idx="4294967295"/>
          </p:nvPr>
        </p:nvSpPr>
        <p:spPr>
          <a:xfrm>
            <a:off x="611372" y="653976"/>
            <a:ext cx="8185298" cy="2775024"/>
          </a:xfrm>
        </p:spPr>
        <p:txBody>
          <a:bodyPr>
            <a:noAutofit/>
          </a:bodyPr>
          <a:lstStyle/>
          <a:p>
            <a:r>
              <a:rPr lang="en-US" sz="8000" dirty="0"/>
              <a:t>When to </a:t>
            </a:r>
            <a:r>
              <a:rPr lang="en-US" sz="8000" i="1" dirty="0">
                <a:solidFill>
                  <a:schemeClr val="accent5"/>
                </a:solidFill>
              </a:rPr>
              <a:t>not</a:t>
            </a:r>
            <a:r>
              <a:rPr lang="en-US" sz="8000" dirty="0"/>
              <a:t>  </a:t>
            </a:r>
            <a:br>
              <a:rPr lang="en-US" sz="8000" dirty="0"/>
            </a:br>
            <a:r>
              <a:rPr lang="en-US" sz="8000" dirty="0"/>
              <a:t>use Postman</a:t>
            </a:r>
          </a:p>
        </p:txBody>
      </p:sp>
    </p:spTree>
    <p:extLst>
      <p:ext uri="{BB962C8B-B14F-4D97-AF65-F5344CB8AC3E}">
        <p14:creationId xmlns:p14="http://schemas.microsoft.com/office/powerpoint/2010/main" val="3677704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C57E-C10F-42E2-A26B-B2701F438A02}"/>
              </a:ext>
            </a:extLst>
          </p:cNvPr>
          <p:cNvSpPr>
            <a:spLocks noGrp="1"/>
          </p:cNvSpPr>
          <p:nvPr>
            <p:ph type="title" idx="4294967295"/>
          </p:nvPr>
        </p:nvSpPr>
        <p:spPr>
          <a:xfrm>
            <a:off x="611372" y="653976"/>
            <a:ext cx="8185298" cy="2775024"/>
          </a:xfrm>
        </p:spPr>
        <p:txBody>
          <a:bodyPr>
            <a:noAutofit/>
          </a:bodyPr>
          <a:lstStyle/>
          <a:p>
            <a:r>
              <a:rPr lang="en-US" sz="8000" dirty="0"/>
              <a:t>When </a:t>
            </a:r>
            <a:r>
              <a:rPr lang="en-US" sz="8000" dirty="0">
                <a:solidFill>
                  <a:schemeClr val="accent4"/>
                </a:solidFill>
              </a:rPr>
              <a:t>TO</a:t>
            </a:r>
            <a:br>
              <a:rPr lang="en-US" sz="8000" dirty="0"/>
            </a:br>
            <a:r>
              <a:rPr lang="en-US" sz="8000" dirty="0"/>
              <a:t>use Postman</a:t>
            </a:r>
          </a:p>
        </p:txBody>
      </p:sp>
    </p:spTree>
    <p:extLst>
      <p:ext uri="{BB962C8B-B14F-4D97-AF65-F5344CB8AC3E}">
        <p14:creationId xmlns:p14="http://schemas.microsoft.com/office/powerpoint/2010/main" val="3587685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C57E-C10F-42E2-A26B-B2701F438A02}"/>
              </a:ext>
            </a:extLst>
          </p:cNvPr>
          <p:cNvSpPr>
            <a:spLocks noGrp="1"/>
          </p:cNvSpPr>
          <p:nvPr>
            <p:ph type="title" idx="4294967295"/>
          </p:nvPr>
        </p:nvSpPr>
        <p:spPr>
          <a:xfrm>
            <a:off x="611372" y="653976"/>
            <a:ext cx="8185298" cy="2775024"/>
          </a:xfrm>
        </p:spPr>
        <p:txBody>
          <a:bodyPr>
            <a:noAutofit/>
          </a:bodyPr>
          <a:lstStyle/>
          <a:p>
            <a:r>
              <a:rPr lang="en-US" sz="8000" dirty="0"/>
              <a:t>When to </a:t>
            </a:r>
            <a:r>
              <a:rPr lang="en-US" sz="8000" i="1" dirty="0">
                <a:solidFill>
                  <a:schemeClr val="accent5"/>
                </a:solidFill>
              </a:rPr>
              <a:t>not</a:t>
            </a:r>
            <a:r>
              <a:rPr lang="en-US" sz="8000" dirty="0"/>
              <a:t>  </a:t>
            </a:r>
            <a:br>
              <a:rPr lang="en-US" sz="8000" dirty="0"/>
            </a:br>
            <a:r>
              <a:rPr lang="en-US" sz="8000" dirty="0"/>
              <a:t>use Postman</a:t>
            </a:r>
          </a:p>
        </p:txBody>
      </p:sp>
      <p:pic>
        <p:nvPicPr>
          <p:cNvPr id="5" name="Picture 4" descr="Logo, company name&#10;&#10;Description automatically generated">
            <a:extLst>
              <a:ext uri="{FF2B5EF4-FFF2-40B4-BE49-F238E27FC236}">
                <a16:creationId xmlns:a16="http://schemas.microsoft.com/office/drawing/2014/main" id="{5AF79135-0831-427C-AEE7-3ED8F6BA4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72" y="3274799"/>
            <a:ext cx="5955000" cy="3111488"/>
          </a:xfrm>
          <a:prstGeom prst="rect">
            <a:avLst/>
          </a:prstGeom>
        </p:spPr>
      </p:pic>
      <p:pic>
        <p:nvPicPr>
          <p:cNvPr id="9" name="Picture 8" descr="Icon&#10;&#10;Description automatically generated">
            <a:extLst>
              <a:ext uri="{FF2B5EF4-FFF2-40B4-BE49-F238E27FC236}">
                <a16:creationId xmlns:a16="http://schemas.microsoft.com/office/drawing/2014/main" id="{88A0B777-B8C7-4419-B9E6-DBD26F326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9200" y="3274799"/>
            <a:ext cx="2962200" cy="2962200"/>
          </a:xfrm>
          <a:prstGeom prst="rect">
            <a:avLst/>
          </a:prstGeom>
        </p:spPr>
      </p:pic>
    </p:spTree>
    <p:extLst>
      <p:ext uri="{BB962C8B-B14F-4D97-AF65-F5344CB8AC3E}">
        <p14:creationId xmlns:p14="http://schemas.microsoft.com/office/powerpoint/2010/main" val="1804611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C57E-C10F-42E2-A26B-B2701F438A02}"/>
              </a:ext>
            </a:extLst>
          </p:cNvPr>
          <p:cNvSpPr>
            <a:spLocks noGrp="1"/>
          </p:cNvSpPr>
          <p:nvPr>
            <p:ph type="title" idx="4294967295"/>
          </p:nvPr>
        </p:nvSpPr>
        <p:spPr>
          <a:xfrm>
            <a:off x="611372" y="653976"/>
            <a:ext cx="8185298" cy="2775024"/>
          </a:xfrm>
        </p:spPr>
        <p:txBody>
          <a:bodyPr>
            <a:noAutofit/>
          </a:bodyPr>
          <a:lstStyle/>
          <a:p>
            <a:r>
              <a:rPr lang="en-US" sz="8000" dirty="0"/>
              <a:t>When to </a:t>
            </a:r>
            <a:r>
              <a:rPr lang="en-US" sz="8000" i="1" dirty="0">
                <a:solidFill>
                  <a:schemeClr val="accent5"/>
                </a:solidFill>
              </a:rPr>
              <a:t>not</a:t>
            </a:r>
            <a:r>
              <a:rPr lang="en-US" sz="8000" dirty="0"/>
              <a:t>  </a:t>
            </a:r>
            <a:br>
              <a:rPr lang="en-US" sz="8000" dirty="0"/>
            </a:br>
            <a:r>
              <a:rPr lang="en-US" sz="8000" dirty="0"/>
              <a:t>use Postman</a:t>
            </a:r>
          </a:p>
        </p:txBody>
      </p:sp>
      <p:pic>
        <p:nvPicPr>
          <p:cNvPr id="5" name="Picture 4" descr="A picture containing text, computer&#10;&#10;Description automatically generated">
            <a:extLst>
              <a:ext uri="{FF2B5EF4-FFF2-40B4-BE49-F238E27FC236}">
                <a16:creationId xmlns:a16="http://schemas.microsoft.com/office/drawing/2014/main" id="{6504DAF7-9852-4392-AFD7-310934C9F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607" y="3127434"/>
            <a:ext cx="5348786" cy="3564966"/>
          </a:xfrm>
          <a:prstGeom prst="rect">
            <a:avLst/>
          </a:prstGeom>
        </p:spPr>
      </p:pic>
    </p:spTree>
    <p:extLst>
      <p:ext uri="{BB962C8B-B14F-4D97-AF65-F5344CB8AC3E}">
        <p14:creationId xmlns:p14="http://schemas.microsoft.com/office/powerpoint/2010/main" val="215403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10D1A29-1C4C-4EBF-9E60-B2DF2049E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085" y="2178345"/>
            <a:ext cx="3912376" cy="2934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F34C8B7-39EA-4A24-AE65-873D2ADDC187}"/>
              </a:ext>
            </a:extLst>
          </p:cNvPr>
          <p:cNvSpPr txBox="1"/>
          <p:nvPr/>
        </p:nvSpPr>
        <p:spPr>
          <a:xfrm>
            <a:off x="711981" y="238928"/>
            <a:ext cx="10952480" cy="1862048"/>
          </a:xfrm>
          <a:prstGeom prst="rect">
            <a:avLst/>
          </a:prstGeom>
          <a:noFill/>
        </p:spPr>
        <p:txBody>
          <a:bodyPr wrap="square" rtlCol="0">
            <a:spAutoFit/>
          </a:bodyPr>
          <a:lstStyle/>
          <a:p>
            <a:r>
              <a:rPr lang="en-US" sz="11500" dirty="0"/>
              <a:t>Caleb  Meyer</a:t>
            </a:r>
            <a:endParaRPr lang="en-US" sz="2800" dirty="0"/>
          </a:p>
        </p:txBody>
      </p:sp>
      <p:pic>
        <p:nvPicPr>
          <p:cNvPr id="10" name="Picture 9" descr="A picture containing text, indoor, shelf&#10;&#10;Description automatically generated">
            <a:extLst>
              <a:ext uri="{FF2B5EF4-FFF2-40B4-BE49-F238E27FC236}">
                <a16:creationId xmlns:a16="http://schemas.microsoft.com/office/drawing/2014/main" id="{14ED25C9-9761-4944-8331-EE0701ABA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0143" y="1961859"/>
            <a:ext cx="3912375" cy="2934281"/>
          </a:xfrm>
          <a:prstGeom prst="rect">
            <a:avLst/>
          </a:prstGeom>
        </p:spPr>
      </p:pic>
      <p:pic>
        <p:nvPicPr>
          <p:cNvPr id="1026" name="Picture 2">
            <a:extLst>
              <a:ext uri="{FF2B5EF4-FFF2-40B4-BE49-F238E27FC236}">
                <a16:creationId xmlns:a16="http://schemas.microsoft.com/office/drawing/2014/main" id="{1F38878C-87B0-4002-9540-4C27E8D11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7042" y="3764950"/>
            <a:ext cx="3593805" cy="26953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10;&#10;Description automatically generated">
            <a:extLst>
              <a:ext uri="{FF2B5EF4-FFF2-40B4-BE49-F238E27FC236}">
                <a16:creationId xmlns:a16="http://schemas.microsoft.com/office/drawing/2014/main" id="{A28BDD7B-1E48-438C-8A3A-A9974AA13B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241" y="3764950"/>
            <a:ext cx="3593805" cy="2695354"/>
          </a:xfrm>
          <a:prstGeom prst="rect">
            <a:avLst/>
          </a:prstGeom>
        </p:spPr>
      </p:pic>
      <p:pic>
        <p:nvPicPr>
          <p:cNvPr id="1030" name="Picture 6">
            <a:extLst>
              <a:ext uri="{FF2B5EF4-FFF2-40B4-BE49-F238E27FC236}">
                <a16:creationId xmlns:a16="http://schemas.microsoft.com/office/drawing/2014/main" id="{53BD78ED-3B69-4905-B2E0-BFBCFE01FC4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706" t="28607" r="38992" b="22377"/>
          <a:stretch/>
        </p:blipFill>
        <p:spPr bwMode="auto">
          <a:xfrm>
            <a:off x="9313056" y="4220379"/>
            <a:ext cx="2394715" cy="223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579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C57E-C10F-42E2-A26B-B2701F438A02}"/>
              </a:ext>
            </a:extLst>
          </p:cNvPr>
          <p:cNvSpPr>
            <a:spLocks noGrp="1"/>
          </p:cNvSpPr>
          <p:nvPr>
            <p:ph type="title" idx="4294967295"/>
          </p:nvPr>
        </p:nvSpPr>
        <p:spPr>
          <a:xfrm>
            <a:off x="611372" y="653976"/>
            <a:ext cx="8185298" cy="2775024"/>
          </a:xfrm>
        </p:spPr>
        <p:txBody>
          <a:bodyPr>
            <a:noAutofit/>
          </a:bodyPr>
          <a:lstStyle/>
          <a:p>
            <a:r>
              <a:rPr lang="en-US" sz="8000" dirty="0"/>
              <a:t>When to </a:t>
            </a:r>
            <a:r>
              <a:rPr lang="en-US" sz="8000" i="1" dirty="0">
                <a:solidFill>
                  <a:schemeClr val="accent5"/>
                </a:solidFill>
              </a:rPr>
              <a:t>not</a:t>
            </a:r>
            <a:r>
              <a:rPr lang="en-US" sz="8000" dirty="0"/>
              <a:t>  </a:t>
            </a:r>
            <a:br>
              <a:rPr lang="en-US" sz="8000" dirty="0"/>
            </a:br>
            <a:r>
              <a:rPr lang="en-US" sz="8000" dirty="0"/>
              <a:t>use Postman</a:t>
            </a:r>
          </a:p>
        </p:txBody>
      </p:sp>
      <p:pic>
        <p:nvPicPr>
          <p:cNvPr id="4" name="Picture 3">
            <a:extLst>
              <a:ext uri="{FF2B5EF4-FFF2-40B4-BE49-F238E27FC236}">
                <a16:creationId xmlns:a16="http://schemas.microsoft.com/office/drawing/2014/main" id="{8808E1B7-9641-4995-9E1D-9A00890D7E61}"/>
              </a:ext>
            </a:extLst>
          </p:cNvPr>
          <p:cNvPicPr>
            <a:picLocks noChangeAspect="1"/>
          </p:cNvPicPr>
          <p:nvPr/>
        </p:nvPicPr>
        <p:blipFill>
          <a:blip r:embed="rId3"/>
          <a:stretch>
            <a:fillRect/>
          </a:stretch>
        </p:blipFill>
        <p:spPr>
          <a:xfrm>
            <a:off x="2823600" y="3247822"/>
            <a:ext cx="6544800" cy="3377070"/>
          </a:xfrm>
          <a:prstGeom prst="rect">
            <a:avLst/>
          </a:prstGeom>
        </p:spPr>
      </p:pic>
    </p:spTree>
    <p:extLst>
      <p:ext uri="{BB962C8B-B14F-4D97-AF65-F5344CB8AC3E}">
        <p14:creationId xmlns:p14="http://schemas.microsoft.com/office/powerpoint/2010/main" val="2805772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A51FF9-71D3-4AA0-8778-CA7235822B3E}"/>
              </a:ext>
            </a:extLst>
          </p:cNvPr>
          <p:cNvSpPr txBox="1"/>
          <p:nvPr/>
        </p:nvSpPr>
        <p:spPr>
          <a:xfrm>
            <a:off x="1457550" y="1152000"/>
            <a:ext cx="9276899" cy="1323439"/>
          </a:xfrm>
          <a:prstGeom prst="rect">
            <a:avLst/>
          </a:prstGeom>
          <a:noFill/>
        </p:spPr>
        <p:txBody>
          <a:bodyPr wrap="none" rtlCol="0">
            <a:spAutoFit/>
          </a:bodyPr>
          <a:lstStyle/>
          <a:p>
            <a:r>
              <a:rPr lang="en-US" sz="8000" dirty="0"/>
              <a:t>The Competition</a:t>
            </a:r>
          </a:p>
        </p:txBody>
      </p:sp>
      <p:pic>
        <p:nvPicPr>
          <p:cNvPr id="4" name="Graphic 3">
            <a:extLst>
              <a:ext uri="{FF2B5EF4-FFF2-40B4-BE49-F238E27FC236}">
                <a16:creationId xmlns:a16="http://schemas.microsoft.com/office/drawing/2014/main" id="{47226D7B-1E53-48EE-A71E-865589D5B1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7931" y="2383780"/>
            <a:ext cx="1231780" cy="1231780"/>
          </a:xfrm>
          <a:prstGeom prst="rect">
            <a:avLst/>
          </a:prstGeom>
        </p:spPr>
      </p:pic>
      <p:pic>
        <p:nvPicPr>
          <p:cNvPr id="6" name="Graphic 5">
            <a:extLst>
              <a:ext uri="{FF2B5EF4-FFF2-40B4-BE49-F238E27FC236}">
                <a16:creationId xmlns:a16="http://schemas.microsoft.com/office/drawing/2014/main" id="{F186042E-0B9F-4934-8974-73D557C731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53341" y="2475439"/>
            <a:ext cx="1047750" cy="1047750"/>
          </a:xfrm>
          <a:prstGeom prst="rect">
            <a:avLst/>
          </a:prstGeom>
        </p:spPr>
      </p:pic>
      <p:pic>
        <p:nvPicPr>
          <p:cNvPr id="8" name="Picture 7" descr="Logo, company name&#10;&#10;Description automatically generated">
            <a:extLst>
              <a:ext uri="{FF2B5EF4-FFF2-40B4-BE49-F238E27FC236}">
                <a16:creationId xmlns:a16="http://schemas.microsoft.com/office/drawing/2014/main" id="{FDF9180C-1F8A-437D-BE82-CA219F95979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167" b="95292" l="10000" r="90000">
                        <a14:foregroundMark x1="52578" y1="44042" x2="52578" y2="44042"/>
                        <a14:foregroundMark x1="56458" y1="8167" x2="56458" y2="8167"/>
                        <a14:foregroundMark x1="36120" y1="60167" x2="36120" y2="60167"/>
                        <a14:foregroundMark x1="38047" y1="60375" x2="38047" y2="60375"/>
                        <a14:foregroundMark x1="40625" y1="69458" x2="40625" y2="69458"/>
                        <a14:foregroundMark x1="68021" y1="66042" x2="68021" y2="66042"/>
                        <a14:foregroundMark x1="63490" y1="71417" x2="63490" y2="71417"/>
                        <a14:foregroundMark x1="47682" y1="80000" x2="47682" y2="80000"/>
                        <a14:foregroundMark x1="35469" y1="88583" x2="35469" y2="88583"/>
                        <a14:foregroundMark x1="58984" y1="95292" x2="58984" y2="95292"/>
                        <a14:foregroundMark x1="35911" y1="82792" x2="35911" y2="82792"/>
                        <a14:foregroundMark x1="37656" y1="94167" x2="37656" y2="94167"/>
                        <a14:foregroundMark x1="41719" y1="55500" x2="41719" y2="55500"/>
                      </a14:backgroundRemoval>
                    </a14:imgEffect>
                  </a14:imgLayer>
                </a14:imgProps>
              </a:ext>
              <a:ext uri="{28A0092B-C50C-407E-A947-70E740481C1C}">
                <a14:useLocalDpi xmlns:a14="http://schemas.microsoft.com/office/drawing/2010/main" val="0"/>
              </a:ext>
            </a:extLst>
          </a:blip>
          <a:stretch>
            <a:fillRect/>
          </a:stretch>
        </p:blipFill>
        <p:spPr>
          <a:xfrm>
            <a:off x="1457550" y="3261270"/>
            <a:ext cx="2682240" cy="1676400"/>
          </a:xfrm>
          <a:prstGeom prst="rect">
            <a:avLst/>
          </a:prstGeom>
        </p:spPr>
      </p:pic>
      <p:pic>
        <p:nvPicPr>
          <p:cNvPr id="10" name="Picture 9" descr="Icon&#10;&#10;Description automatically generated">
            <a:extLst>
              <a:ext uri="{FF2B5EF4-FFF2-40B4-BE49-F238E27FC236}">
                <a16:creationId xmlns:a16="http://schemas.microsoft.com/office/drawing/2014/main" id="{C6CA801A-C2CE-4469-90A0-D5FD00CE64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5999" y="2540389"/>
            <a:ext cx="2819944" cy="1047750"/>
          </a:xfrm>
          <a:prstGeom prst="rect">
            <a:avLst/>
          </a:prstGeom>
        </p:spPr>
      </p:pic>
      <p:pic>
        <p:nvPicPr>
          <p:cNvPr id="14" name="Picture 13" descr="Icon&#10;&#10;Description automatically generated">
            <a:extLst>
              <a:ext uri="{FF2B5EF4-FFF2-40B4-BE49-F238E27FC236}">
                <a16:creationId xmlns:a16="http://schemas.microsoft.com/office/drawing/2014/main" id="{2AFF89C5-4A75-483C-A24B-0426C82A59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56279" y="2475439"/>
            <a:ext cx="2175624" cy="1857153"/>
          </a:xfrm>
          <a:prstGeom prst="rect">
            <a:avLst/>
          </a:prstGeom>
        </p:spPr>
      </p:pic>
      <p:grpSp>
        <p:nvGrpSpPr>
          <p:cNvPr id="20" name="Group 19">
            <a:extLst>
              <a:ext uri="{FF2B5EF4-FFF2-40B4-BE49-F238E27FC236}">
                <a16:creationId xmlns:a16="http://schemas.microsoft.com/office/drawing/2014/main" id="{066B79BD-5B83-445E-9BB0-0F2E52603865}"/>
              </a:ext>
            </a:extLst>
          </p:cNvPr>
          <p:cNvGrpSpPr/>
          <p:nvPr/>
        </p:nvGrpSpPr>
        <p:grpSpPr>
          <a:xfrm>
            <a:off x="9402542" y="4549870"/>
            <a:ext cx="2283098" cy="1676401"/>
            <a:chOff x="6562474" y="3926093"/>
            <a:chExt cx="2283098" cy="1676401"/>
          </a:xfrm>
        </p:grpSpPr>
        <p:pic>
          <p:nvPicPr>
            <p:cNvPr id="17" name="Picture 16">
              <a:extLst>
                <a:ext uri="{FF2B5EF4-FFF2-40B4-BE49-F238E27FC236}">
                  <a16:creationId xmlns:a16="http://schemas.microsoft.com/office/drawing/2014/main" id="{DE8A192A-4E22-4020-8931-116990266E05}"/>
                </a:ext>
              </a:extLst>
            </p:cNvPr>
            <p:cNvPicPr>
              <a:picLocks noChangeAspect="1"/>
            </p:cNvPicPr>
            <p:nvPr/>
          </p:nvPicPr>
          <p:blipFill>
            <a:blip r:embed="rId11"/>
            <a:stretch>
              <a:fillRect/>
            </a:stretch>
          </p:blipFill>
          <p:spPr>
            <a:xfrm>
              <a:off x="6562474" y="3926093"/>
              <a:ext cx="2283098" cy="1676401"/>
            </a:xfrm>
            <a:prstGeom prst="rect">
              <a:avLst/>
            </a:prstGeom>
            <a:effectLst>
              <a:innerShdw blurRad="1270000">
                <a:prstClr val="black"/>
              </a:innerShdw>
            </a:effectLst>
          </p:spPr>
        </p:pic>
        <p:sp>
          <p:nvSpPr>
            <p:cNvPr id="18" name="TextBox 17">
              <a:extLst>
                <a:ext uri="{FF2B5EF4-FFF2-40B4-BE49-F238E27FC236}">
                  <a16:creationId xmlns:a16="http://schemas.microsoft.com/office/drawing/2014/main" id="{9F069BB1-1D17-4977-87E1-6EBDC6E3C930}"/>
                </a:ext>
              </a:extLst>
            </p:cNvPr>
            <p:cNvSpPr txBox="1"/>
            <p:nvPr/>
          </p:nvSpPr>
          <p:spPr>
            <a:xfrm>
              <a:off x="7634176" y="4869711"/>
              <a:ext cx="1148071" cy="369332"/>
            </a:xfrm>
            <a:prstGeom prst="rect">
              <a:avLst/>
            </a:prstGeom>
            <a:noFill/>
          </p:spPr>
          <p:txBody>
            <a:bodyPr wrap="none" rtlCol="0">
              <a:spAutoFit/>
            </a:bodyPr>
            <a:lstStyle/>
            <a:p>
              <a:r>
                <a:rPr lang="en-US" u="sng" dirty="0">
                  <a:solidFill>
                    <a:schemeClr val="accent4"/>
                  </a:solidFill>
                </a:rPr>
                <a:t>httpie.io</a:t>
              </a:r>
            </a:p>
          </p:txBody>
        </p:sp>
      </p:grpSp>
      <p:pic>
        <p:nvPicPr>
          <p:cNvPr id="19" name="Picture 18">
            <a:extLst>
              <a:ext uri="{FF2B5EF4-FFF2-40B4-BE49-F238E27FC236}">
                <a16:creationId xmlns:a16="http://schemas.microsoft.com/office/drawing/2014/main" id="{F2062250-EDEE-4150-8DD9-414F1DD2E88F}"/>
              </a:ext>
            </a:extLst>
          </p:cNvPr>
          <p:cNvPicPr>
            <a:picLocks noChangeAspect="1"/>
          </p:cNvPicPr>
          <p:nvPr/>
        </p:nvPicPr>
        <p:blipFill>
          <a:blip r:embed="rId12"/>
          <a:stretch>
            <a:fillRect/>
          </a:stretch>
        </p:blipFill>
        <p:spPr>
          <a:xfrm>
            <a:off x="4301091" y="4046773"/>
            <a:ext cx="4019907" cy="2421366"/>
          </a:xfrm>
          <a:prstGeom prst="rect">
            <a:avLst/>
          </a:prstGeom>
        </p:spPr>
      </p:pic>
    </p:spTree>
    <p:extLst>
      <p:ext uri="{BB962C8B-B14F-4D97-AF65-F5344CB8AC3E}">
        <p14:creationId xmlns:p14="http://schemas.microsoft.com/office/powerpoint/2010/main" val="962925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350ADA-CD64-4BD3-B9CC-4D53BE92394C}"/>
              </a:ext>
            </a:extLst>
          </p:cNvPr>
          <p:cNvSpPr txBox="1"/>
          <p:nvPr/>
        </p:nvSpPr>
        <p:spPr>
          <a:xfrm>
            <a:off x="507518" y="5181195"/>
            <a:ext cx="6322565" cy="1200329"/>
          </a:xfrm>
          <a:prstGeom prst="rect">
            <a:avLst/>
          </a:prstGeom>
          <a:noFill/>
        </p:spPr>
        <p:txBody>
          <a:bodyPr wrap="none" rtlCol="0">
            <a:spAutoFit/>
          </a:bodyPr>
          <a:lstStyle/>
          <a:p>
            <a:r>
              <a:rPr lang="en-US" sz="3600" dirty="0"/>
              <a:t>Slides can be found at</a:t>
            </a:r>
          </a:p>
          <a:p>
            <a:r>
              <a:rPr lang="en-US" sz="3600" u="sng" dirty="0">
                <a:solidFill>
                  <a:schemeClr val="accent4"/>
                </a:solidFill>
              </a:rPr>
              <a:t>bit.ly/</a:t>
            </a:r>
            <a:r>
              <a:rPr lang="en-US" sz="3600" u="sng" dirty="0" err="1">
                <a:solidFill>
                  <a:schemeClr val="accent4"/>
                </a:solidFill>
              </a:rPr>
              <a:t>caleb</a:t>
            </a:r>
            <a:r>
              <a:rPr lang="en-US" sz="3600" u="sng" dirty="0">
                <a:solidFill>
                  <a:schemeClr val="accent4"/>
                </a:solidFill>
              </a:rPr>
              <a:t>-on-postman</a:t>
            </a:r>
          </a:p>
        </p:txBody>
      </p:sp>
      <p:sp>
        <p:nvSpPr>
          <p:cNvPr id="4" name="TextBox 3">
            <a:extLst>
              <a:ext uri="{FF2B5EF4-FFF2-40B4-BE49-F238E27FC236}">
                <a16:creationId xmlns:a16="http://schemas.microsoft.com/office/drawing/2014/main" id="{E9FE6CDE-D54E-4040-801F-1B86371605BF}"/>
              </a:ext>
            </a:extLst>
          </p:cNvPr>
          <p:cNvSpPr txBox="1"/>
          <p:nvPr/>
        </p:nvSpPr>
        <p:spPr>
          <a:xfrm>
            <a:off x="483780" y="278846"/>
            <a:ext cx="5474576" cy="2862322"/>
          </a:xfrm>
          <a:prstGeom prst="rect">
            <a:avLst/>
          </a:prstGeom>
          <a:noFill/>
        </p:spPr>
        <p:txBody>
          <a:bodyPr wrap="none" rtlCol="0">
            <a:spAutoFit/>
          </a:bodyPr>
          <a:lstStyle/>
          <a:p>
            <a:r>
              <a:rPr lang="en-US" sz="2400" dirty="0"/>
              <a:t>Fonts used in this presentation:</a:t>
            </a:r>
          </a:p>
          <a:p>
            <a:r>
              <a:rPr lang="en-US" sz="2400" dirty="0" err="1"/>
              <a:t>Orbitron</a:t>
            </a:r>
            <a:endParaRPr lang="en-US" sz="2400" dirty="0"/>
          </a:p>
          <a:p>
            <a:r>
              <a:rPr lang="en-US" sz="2400" dirty="0">
                <a:latin typeface="Courier Prime" panose="02000409000000000000" pitchFamily="49" charset="0"/>
              </a:rPr>
              <a:t>Courier Prime</a:t>
            </a:r>
          </a:p>
          <a:p>
            <a:r>
              <a:rPr lang="en-US" sz="2400" dirty="0">
                <a:latin typeface="Ubuntu" panose="020B0504030602030204" pitchFamily="34" charset="0"/>
              </a:rPr>
              <a:t>Ubuntu</a:t>
            </a:r>
          </a:p>
          <a:p>
            <a:r>
              <a:rPr lang="en-US" sz="2400" dirty="0">
                <a:latin typeface="Bradley Hand ITC" panose="03070402050302030203" pitchFamily="66" charset="0"/>
              </a:rPr>
              <a:t>Bradley Hand ITC</a:t>
            </a:r>
          </a:p>
          <a:p>
            <a:r>
              <a:rPr lang="en-US" sz="2400" dirty="0" err="1">
                <a:latin typeface="Merienda" panose="02000503060000020004" pitchFamily="2" charset="0"/>
              </a:rPr>
              <a:t>Merienda</a:t>
            </a:r>
            <a:endParaRPr lang="en-US" sz="2400" dirty="0">
              <a:latin typeface="Merienda" panose="02000503060000020004" pitchFamily="2" charset="0"/>
            </a:endParaRPr>
          </a:p>
          <a:p>
            <a:endParaRPr lang="en-US" dirty="0"/>
          </a:p>
          <a:p>
            <a:endParaRPr lang="en-US" dirty="0"/>
          </a:p>
        </p:txBody>
      </p:sp>
      <p:sp>
        <p:nvSpPr>
          <p:cNvPr id="5" name="TextBox 4">
            <a:extLst>
              <a:ext uri="{FF2B5EF4-FFF2-40B4-BE49-F238E27FC236}">
                <a16:creationId xmlns:a16="http://schemas.microsoft.com/office/drawing/2014/main" id="{5582432B-2001-4872-B12E-5E52DC061DE8}"/>
              </a:ext>
            </a:extLst>
          </p:cNvPr>
          <p:cNvSpPr txBox="1"/>
          <p:nvPr/>
        </p:nvSpPr>
        <p:spPr>
          <a:xfrm>
            <a:off x="2343900" y="3097387"/>
            <a:ext cx="7396577" cy="1323439"/>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8000" dirty="0">
                <a:solidFill>
                  <a:schemeClr val="accent6"/>
                </a:solidFill>
              </a:rPr>
              <a:t>THANK YOU!</a:t>
            </a:r>
          </a:p>
        </p:txBody>
      </p:sp>
      <p:sp>
        <p:nvSpPr>
          <p:cNvPr id="9" name="TextBox 8">
            <a:extLst>
              <a:ext uri="{FF2B5EF4-FFF2-40B4-BE49-F238E27FC236}">
                <a16:creationId xmlns:a16="http://schemas.microsoft.com/office/drawing/2014/main" id="{45804317-5995-413A-8CCA-50E34BF75B48}"/>
              </a:ext>
            </a:extLst>
          </p:cNvPr>
          <p:cNvSpPr txBox="1"/>
          <p:nvPr/>
        </p:nvSpPr>
        <p:spPr>
          <a:xfrm>
            <a:off x="3307630" y="4420826"/>
            <a:ext cx="5301451" cy="707886"/>
          </a:xfrm>
          <a:prstGeom prst="rect">
            <a:avLst/>
          </a:prstGeom>
          <a:noFill/>
        </p:spPr>
        <p:txBody>
          <a:bodyPr wrap="none" rtlCol="0">
            <a:spAutoFit/>
          </a:bodyPr>
          <a:lstStyle/>
          <a:p>
            <a:r>
              <a:rPr lang="en-US" sz="4000" dirty="0">
                <a:solidFill>
                  <a:schemeClr val="accent4"/>
                </a:solidFill>
              </a:rPr>
              <a:t>Find me on Teams</a:t>
            </a:r>
          </a:p>
        </p:txBody>
      </p:sp>
      <p:grpSp>
        <p:nvGrpSpPr>
          <p:cNvPr id="18" name="Group 17">
            <a:extLst>
              <a:ext uri="{FF2B5EF4-FFF2-40B4-BE49-F238E27FC236}">
                <a16:creationId xmlns:a16="http://schemas.microsoft.com/office/drawing/2014/main" id="{75C37A54-4D26-4EF4-994F-A26F643DE723}"/>
              </a:ext>
            </a:extLst>
          </p:cNvPr>
          <p:cNvGrpSpPr/>
          <p:nvPr/>
        </p:nvGrpSpPr>
        <p:grpSpPr>
          <a:xfrm>
            <a:off x="6830083" y="305692"/>
            <a:ext cx="4658648" cy="2862322"/>
            <a:chOff x="407683" y="3807953"/>
            <a:chExt cx="4658648" cy="2862322"/>
          </a:xfrm>
        </p:grpSpPr>
        <p:sp>
          <p:nvSpPr>
            <p:cNvPr id="6" name="TextBox 5">
              <a:extLst>
                <a:ext uri="{FF2B5EF4-FFF2-40B4-BE49-F238E27FC236}">
                  <a16:creationId xmlns:a16="http://schemas.microsoft.com/office/drawing/2014/main" id="{715122AA-0DE8-894A-9A49-2B1F6F78735E}"/>
                </a:ext>
              </a:extLst>
            </p:cNvPr>
            <p:cNvSpPr txBox="1"/>
            <p:nvPr/>
          </p:nvSpPr>
          <p:spPr>
            <a:xfrm>
              <a:off x="407683" y="3807953"/>
              <a:ext cx="4658648" cy="2862322"/>
            </a:xfrm>
            <a:prstGeom prst="rect">
              <a:avLst/>
            </a:prstGeom>
            <a:noFill/>
          </p:spPr>
          <p:txBody>
            <a:bodyPr wrap="none" rtlCol="0">
              <a:spAutoFit/>
            </a:bodyPr>
            <a:lstStyle/>
            <a:p>
              <a:r>
                <a:rPr lang="en-US" sz="2000" dirty="0">
                  <a:latin typeface="Ubuntu" panose="020B0504030602030204" pitchFamily="34" charset="0"/>
                </a:rPr>
                <a:t>Color Scheme:</a:t>
              </a:r>
            </a:p>
            <a:p>
              <a:r>
                <a:rPr lang="en-US" sz="2000" dirty="0">
                  <a:latin typeface="Ubuntu" panose="020B0504030602030204" pitchFamily="34" charset="0"/>
                </a:rPr>
                <a:t>    Background #343838 (cool gray)</a:t>
              </a:r>
            </a:p>
            <a:p>
              <a:r>
                <a:rPr lang="en-US" sz="2000" dirty="0">
                  <a:latin typeface="Ubuntu" panose="020B0504030602030204" pitchFamily="34" charset="0"/>
                </a:rPr>
                <a:t>    Foreground #FFFFFF (white)</a:t>
              </a:r>
            </a:p>
            <a:p>
              <a:r>
                <a:rPr lang="en-US" sz="2000" dirty="0">
                  <a:latin typeface="Ubuntu" panose="020B0504030602030204" pitchFamily="34" charset="0"/>
                </a:rPr>
                <a:t>    Accent 1 #005F6B</a:t>
              </a:r>
            </a:p>
            <a:p>
              <a:r>
                <a:rPr lang="en-US" sz="2000" dirty="0">
                  <a:latin typeface="Ubuntu" panose="020B0504030602030204" pitchFamily="34" charset="0"/>
                </a:rPr>
                <a:t>    Accent 2 #008C9E</a:t>
              </a:r>
            </a:p>
            <a:p>
              <a:r>
                <a:rPr lang="en-US" sz="2000" dirty="0">
                  <a:latin typeface="Ubuntu" panose="020B0504030602030204" pitchFamily="34" charset="0"/>
                </a:rPr>
                <a:t>    Accent 3 #00B4CC</a:t>
              </a:r>
            </a:p>
            <a:p>
              <a:r>
                <a:rPr lang="en-US" sz="2000" dirty="0">
                  <a:latin typeface="Ubuntu" panose="020B0504030602030204" pitchFamily="34" charset="0"/>
                </a:rPr>
                <a:t>    Accent 4 #00DFFC</a:t>
              </a:r>
            </a:p>
            <a:p>
              <a:r>
                <a:rPr lang="en-US" sz="2000" dirty="0">
                  <a:latin typeface="Ubuntu" panose="020B0504030602030204" pitchFamily="34" charset="0"/>
                </a:rPr>
                <a:t>    Accent 5 #E64823</a:t>
              </a:r>
            </a:p>
            <a:p>
              <a:r>
                <a:rPr lang="en-US" sz="2000" dirty="0">
                  <a:latin typeface="Ubuntu" panose="020B0504030602030204" pitchFamily="34" charset="0"/>
                </a:rPr>
                <a:t>    Accent 6 #EE7547 (Postman orange)</a:t>
              </a:r>
            </a:p>
          </p:txBody>
        </p:sp>
        <p:sp>
          <p:nvSpPr>
            <p:cNvPr id="10" name="Rectangle 9">
              <a:extLst>
                <a:ext uri="{FF2B5EF4-FFF2-40B4-BE49-F238E27FC236}">
                  <a16:creationId xmlns:a16="http://schemas.microsoft.com/office/drawing/2014/main" id="{C37AB29D-3549-4AD3-8911-43D15C079DC7}"/>
                </a:ext>
              </a:extLst>
            </p:cNvPr>
            <p:cNvSpPr/>
            <p:nvPr/>
          </p:nvSpPr>
          <p:spPr>
            <a:xfrm>
              <a:off x="483780" y="4217581"/>
              <a:ext cx="212652" cy="212652"/>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9EC1DFB-5209-40CD-BC8B-D542741A4970}"/>
                </a:ext>
              </a:extLst>
            </p:cNvPr>
            <p:cNvSpPr/>
            <p:nvPr/>
          </p:nvSpPr>
          <p:spPr>
            <a:xfrm>
              <a:off x="483780" y="4522381"/>
              <a:ext cx="212652" cy="212652"/>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4C0A05-5CB9-4FAA-84CD-B5BF316820D3}"/>
                </a:ext>
              </a:extLst>
            </p:cNvPr>
            <p:cNvSpPr/>
            <p:nvPr/>
          </p:nvSpPr>
          <p:spPr>
            <a:xfrm>
              <a:off x="483780" y="4827181"/>
              <a:ext cx="212652" cy="212652"/>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B4E1FE-865F-449D-8DE1-516346610A7D}"/>
                </a:ext>
              </a:extLst>
            </p:cNvPr>
            <p:cNvSpPr/>
            <p:nvPr/>
          </p:nvSpPr>
          <p:spPr>
            <a:xfrm>
              <a:off x="483780" y="5131981"/>
              <a:ext cx="212652" cy="21265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301FA3-85DC-4AA1-BDD4-971A389085D5}"/>
                </a:ext>
              </a:extLst>
            </p:cNvPr>
            <p:cNvSpPr/>
            <p:nvPr/>
          </p:nvSpPr>
          <p:spPr>
            <a:xfrm>
              <a:off x="483780" y="5436781"/>
              <a:ext cx="212652" cy="212652"/>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E27D14-A34A-4F3E-8300-6B971377360A}"/>
                </a:ext>
              </a:extLst>
            </p:cNvPr>
            <p:cNvSpPr/>
            <p:nvPr/>
          </p:nvSpPr>
          <p:spPr>
            <a:xfrm>
              <a:off x="483780" y="5741581"/>
              <a:ext cx="212652" cy="212652"/>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FAA675B-9C8B-45B5-936A-576E48E6F286}"/>
                </a:ext>
              </a:extLst>
            </p:cNvPr>
            <p:cNvSpPr/>
            <p:nvPr/>
          </p:nvSpPr>
          <p:spPr>
            <a:xfrm>
              <a:off x="483780" y="6046381"/>
              <a:ext cx="212652" cy="212652"/>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3D7F5BF-73D2-48F3-9A65-B8737C4C4E1E}"/>
                </a:ext>
              </a:extLst>
            </p:cNvPr>
            <p:cNvSpPr/>
            <p:nvPr/>
          </p:nvSpPr>
          <p:spPr>
            <a:xfrm>
              <a:off x="483780" y="6351181"/>
              <a:ext cx="212652" cy="21265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Qr code&#10;&#10;Description automatically generated">
            <a:extLst>
              <a:ext uri="{FF2B5EF4-FFF2-40B4-BE49-F238E27FC236}">
                <a16:creationId xmlns:a16="http://schemas.microsoft.com/office/drawing/2014/main" id="{6B085F32-5291-4D38-92BF-F62E6BB22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057" y="3442050"/>
            <a:ext cx="1667347" cy="1667347"/>
          </a:xfrm>
          <a:prstGeom prst="rect">
            <a:avLst/>
          </a:prstGeom>
        </p:spPr>
      </p:pic>
    </p:spTree>
    <p:extLst>
      <p:ext uri="{BB962C8B-B14F-4D97-AF65-F5344CB8AC3E}">
        <p14:creationId xmlns:p14="http://schemas.microsoft.com/office/powerpoint/2010/main" val="54146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17213D-3878-493E-B877-4B87340C161A}"/>
              </a:ext>
            </a:extLst>
          </p:cNvPr>
          <p:cNvGrpSpPr/>
          <p:nvPr/>
        </p:nvGrpSpPr>
        <p:grpSpPr>
          <a:xfrm>
            <a:off x="761599" y="518235"/>
            <a:ext cx="10952480" cy="2416047"/>
            <a:chOff x="731520" y="1943977"/>
            <a:chExt cx="10952480" cy="2416047"/>
          </a:xfrm>
        </p:grpSpPr>
        <p:sp>
          <p:nvSpPr>
            <p:cNvPr id="3" name="TextBox 2">
              <a:extLst>
                <a:ext uri="{FF2B5EF4-FFF2-40B4-BE49-F238E27FC236}">
                  <a16:creationId xmlns:a16="http://schemas.microsoft.com/office/drawing/2014/main" id="{2F34C8B7-39EA-4A24-AE65-873D2ADDC187}"/>
                </a:ext>
              </a:extLst>
            </p:cNvPr>
            <p:cNvSpPr txBox="1"/>
            <p:nvPr/>
          </p:nvSpPr>
          <p:spPr>
            <a:xfrm>
              <a:off x="731520" y="2497976"/>
              <a:ext cx="10952480" cy="1862048"/>
            </a:xfrm>
            <a:prstGeom prst="rect">
              <a:avLst/>
            </a:prstGeom>
            <a:noFill/>
          </p:spPr>
          <p:txBody>
            <a:bodyPr wrap="square" rtlCol="0">
              <a:spAutoFit/>
            </a:bodyPr>
            <a:lstStyle/>
            <a:p>
              <a:r>
                <a:rPr lang="en-US" sz="11500" dirty="0"/>
                <a:t>Caleb  Meyer</a:t>
              </a:r>
              <a:endParaRPr lang="en-US" sz="2800" dirty="0"/>
            </a:p>
          </p:txBody>
        </p:sp>
        <p:sp>
          <p:nvSpPr>
            <p:cNvPr id="7" name="TextBox 6">
              <a:extLst>
                <a:ext uri="{FF2B5EF4-FFF2-40B4-BE49-F238E27FC236}">
                  <a16:creationId xmlns:a16="http://schemas.microsoft.com/office/drawing/2014/main" id="{9962079C-9E20-4EA2-816A-2AEEF1937F87}"/>
                </a:ext>
              </a:extLst>
            </p:cNvPr>
            <p:cNvSpPr txBox="1"/>
            <p:nvPr/>
          </p:nvSpPr>
          <p:spPr>
            <a:xfrm rot="20623226">
              <a:off x="5076359" y="1943977"/>
              <a:ext cx="1738652" cy="1107996"/>
            </a:xfrm>
            <a:prstGeom prst="rect">
              <a:avLst/>
            </a:prstGeom>
            <a:noFill/>
          </p:spPr>
          <p:txBody>
            <a:bodyPr wrap="square" rtlCol="0">
              <a:spAutoFit/>
            </a:bodyPr>
            <a:lstStyle/>
            <a:p>
              <a:r>
                <a:rPr lang="en-US" sz="6600" dirty="0">
                  <a:solidFill>
                    <a:schemeClr val="accent6"/>
                  </a:solidFill>
                  <a:latin typeface="Merienda" panose="02000503060000020004" pitchFamily="2" charset="0"/>
                </a:rPr>
                <a:t>the</a:t>
              </a:r>
            </a:p>
          </p:txBody>
        </p:sp>
      </p:grpSp>
      <p:sp>
        <p:nvSpPr>
          <p:cNvPr id="9" name="TextBox 8">
            <a:extLst>
              <a:ext uri="{FF2B5EF4-FFF2-40B4-BE49-F238E27FC236}">
                <a16:creationId xmlns:a16="http://schemas.microsoft.com/office/drawing/2014/main" id="{39C84492-5AC7-43D7-90D2-FB318AD0D2D6}"/>
              </a:ext>
            </a:extLst>
          </p:cNvPr>
          <p:cNvSpPr txBox="1"/>
          <p:nvPr/>
        </p:nvSpPr>
        <p:spPr>
          <a:xfrm>
            <a:off x="667389" y="2678452"/>
            <a:ext cx="8757526" cy="3785652"/>
          </a:xfrm>
          <a:prstGeom prst="rect">
            <a:avLst/>
          </a:prstGeom>
          <a:noFill/>
        </p:spPr>
        <p:txBody>
          <a:bodyPr wrap="none" rtlCol="0">
            <a:spAutoFit/>
          </a:bodyPr>
          <a:lstStyle/>
          <a:p>
            <a:r>
              <a:rPr lang="en-US" sz="4800" dirty="0">
                <a:solidFill>
                  <a:schemeClr val="accent3"/>
                </a:solidFill>
                <a:latin typeface="Ubuntu" panose="020B0504030602030204" pitchFamily="34" charset="0"/>
              </a:rPr>
              <a:t>Senior Software Engineer</a:t>
            </a:r>
          </a:p>
          <a:p>
            <a:r>
              <a:rPr lang="en-US" sz="4800" dirty="0">
                <a:solidFill>
                  <a:schemeClr val="accent3"/>
                </a:solidFill>
                <a:latin typeface="Ubuntu" panose="020B0504030602030204" pitchFamily="34" charset="0"/>
              </a:rPr>
              <a:t>Dad of the Millennium (Falcon)</a:t>
            </a:r>
          </a:p>
          <a:p>
            <a:r>
              <a:rPr lang="en-US" sz="4800" dirty="0">
                <a:solidFill>
                  <a:schemeClr val="accent3"/>
                </a:solidFill>
                <a:latin typeface="Ubuntu" panose="020B0504030602030204" pitchFamily="34" charset="0"/>
              </a:rPr>
              <a:t>Arbiter of Documentation</a:t>
            </a:r>
          </a:p>
          <a:p>
            <a:r>
              <a:rPr lang="en-US" sz="4800" dirty="0">
                <a:solidFill>
                  <a:schemeClr val="accent3"/>
                </a:solidFill>
                <a:latin typeface="Ubuntu" panose="020B0504030602030204" pitchFamily="34" charset="0"/>
              </a:rPr>
              <a:t>Script Ninja</a:t>
            </a:r>
          </a:p>
          <a:p>
            <a:r>
              <a:rPr lang="en-US" sz="4800" dirty="0">
                <a:solidFill>
                  <a:schemeClr val="accent3"/>
                </a:solidFill>
                <a:latin typeface="Ubuntu" panose="020B0504030602030204" pitchFamily="34" charset="0"/>
              </a:rPr>
              <a:t>Veteran Mercenary</a:t>
            </a:r>
          </a:p>
        </p:txBody>
      </p:sp>
      <p:cxnSp>
        <p:nvCxnSpPr>
          <p:cNvPr id="6" name="Straight Connector 5">
            <a:extLst>
              <a:ext uri="{FF2B5EF4-FFF2-40B4-BE49-F238E27FC236}">
                <a16:creationId xmlns:a16="http://schemas.microsoft.com/office/drawing/2014/main" id="{94A92E1A-171D-41E3-A639-F4D468799722}"/>
              </a:ext>
            </a:extLst>
          </p:cNvPr>
          <p:cNvCxnSpPr>
            <a:cxnSpLocks/>
          </p:cNvCxnSpPr>
          <p:nvPr/>
        </p:nvCxnSpPr>
        <p:spPr>
          <a:xfrm>
            <a:off x="601579" y="2749216"/>
            <a:ext cx="0" cy="3621505"/>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811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94BB39-8A89-4568-8890-B19B515C8F9A}"/>
              </a:ext>
            </a:extLst>
          </p:cNvPr>
          <p:cNvSpPr txBox="1"/>
          <p:nvPr/>
        </p:nvSpPr>
        <p:spPr>
          <a:xfrm>
            <a:off x="488950" y="211783"/>
            <a:ext cx="3251200" cy="923330"/>
          </a:xfrm>
          <a:prstGeom prst="rect">
            <a:avLst/>
          </a:prstGeom>
          <a:noFill/>
        </p:spPr>
        <p:txBody>
          <a:bodyPr wrap="square" rtlCol="0">
            <a:spAutoFit/>
          </a:bodyPr>
          <a:lstStyle/>
          <a:p>
            <a:r>
              <a:rPr lang="en-US" sz="5400" dirty="0"/>
              <a:t>History</a:t>
            </a:r>
          </a:p>
        </p:txBody>
      </p:sp>
      <p:sp>
        <p:nvSpPr>
          <p:cNvPr id="6" name="TextBox 5">
            <a:extLst>
              <a:ext uri="{FF2B5EF4-FFF2-40B4-BE49-F238E27FC236}">
                <a16:creationId xmlns:a16="http://schemas.microsoft.com/office/drawing/2014/main" id="{2D015D79-B68D-4536-BF9B-ED0EBE7E4826}"/>
              </a:ext>
            </a:extLst>
          </p:cNvPr>
          <p:cNvSpPr txBox="1"/>
          <p:nvPr/>
        </p:nvSpPr>
        <p:spPr>
          <a:xfrm>
            <a:off x="1206500" y="1138138"/>
            <a:ext cx="3251200" cy="923330"/>
          </a:xfrm>
          <a:prstGeom prst="rect">
            <a:avLst/>
          </a:prstGeom>
          <a:noFill/>
        </p:spPr>
        <p:txBody>
          <a:bodyPr wrap="square" rtlCol="0">
            <a:spAutoFit/>
          </a:bodyPr>
          <a:lstStyle/>
          <a:p>
            <a:r>
              <a:rPr lang="en-US" sz="5400" dirty="0"/>
              <a:t>Basics</a:t>
            </a:r>
          </a:p>
        </p:txBody>
      </p:sp>
      <p:sp>
        <p:nvSpPr>
          <p:cNvPr id="7" name="TextBox 6">
            <a:extLst>
              <a:ext uri="{FF2B5EF4-FFF2-40B4-BE49-F238E27FC236}">
                <a16:creationId xmlns:a16="http://schemas.microsoft.com/office/drawing/2014/main" id="{084288EF-84A1-4299-A097-4E3358B0AB4C}"/>
              </a:ext>
            </a:extLst>
          </p:cNvPr>
          <p:cNvSpPr txBox="1"/>
          <p:nvPr/>
        </p:nvSpPr>
        <p:spPr>
          <a:xfrm>
            <a:off x="1885950" y="2006698"/>
            <a:ext cx="4241800" cy="923330"/>
          </a:xfrm>
          <a:prstGeom prst="rect">
            <a:avLst/>
          </a:prstGeom>
          <a:noFill/>
        </p:spPr>
        <p:txBody>
          <a:bodyPr wrap="square" rtlCol="0">
            <a:spAutoFit/>
          </a:bodyPr>
          <a:lstStyle/>
          <a:p>
            <a:r>
              <a:rPr lang="en-US" sz="5400" dirty="0"/>
              <a:t>Requests</a:t>
            </a:r>
          </a:p>
        </p:txBody>
      </p:sp>
      <p:sp>
        <p:nvSpPr>
          <p:cNvPr id="9" name="TextBox 8">
            <a:extLst>
              <a:ext uri="{FF2B5EF4-FFF2-40B4-BE49-F238E27FC236}">
                <a16:creationId xmlns:a16="http://schemas.microsoft.com/office/drawing/2014/main" id="{ADB440F8-D974-46D2-A38C-99BD600DC7DF}"/>
              </a:ext>
            </a:extLst>
          </p:cNvPr>
          <p:cNvSpPr txBox="1"/>
          <p:nvPr/>
        </p:nvSpPr>
        <p:spPr>
          <a:xfrm>
            <a:off x="2565400" y="2914650"/>
            <a:ext cx="5060950" cy="923330"/>
          </a:xfrm>
          <a:prstGeom prst="rect">
            <a:avLst/>
          </a:prstGeom>
          <a:noFill/>
        </p:spPr>
        <p:txBody>
          <a:bodyPr wrap="square" rtlCol="0">
            <a:spAutoFit/>
          </a:bodyPr>
          <a:lstStyle/>
          <a:p>
            <a:r>
              <a:rPr lang="en-US" sz="5400" dirty="0"/>
              <a:t>Collections</a:t>
            </a:r>
          </a:p>
        </p:txBody>
      </p:sp>
      <p:sp>
        <p:nvSpPr>
          <p:cNvPr id="10" name="TextBox 9">
            <a:extLst>
              <a:ext uri="{FF2B5EF4-FFF2-40B4-BE49-F238E27FC236}">
                <a16:creationId xmlns:a16="http://schemas.microsoft.com/office/drawing/2014/main" id="{D28A24C8-3468-47E8-BACE-253878FEB472}"/>
              </a:ext>
            </a:extLst>
          </p:cNvPr>
          <p:cNvSpPr txBox="1"/>
          <p:nvPr/>
        </p:nvSpPr>
        <p:spPr>
          <a:xfrm>
            <a:off x="3048000" y="3822005"/>
            <a:ext cx="5060950" cy="923330"/>
          </a:xfrm>
          <a:prstGeom prst="rect">
            <a:avLst/>
          </a:prstGeom>
          <a:noFill/>
        </p:spPr>
        <p:txBody>
          <a:bodyPr wrap="square" rtlCol="0">
            <a:spAutoFit/>
          </a:bodyPr>
          <a:lstStyle/>
          <a:p>
            <a:r>
              <a:rPr lang="en-US" sz="5400" dirty="0"/>
              <a:t>Variables</a:t>
            </a:r>
          </a:p>
        </p:txBody>
      </p:sp>
      <p:sp>
        <p:nvSpPr>
          <p:cNvPr id="11" name="TextBox 10">
            <a:extLst>
              <a:ext uri="{FF2B5EF4-FFF2-40B4-BE49-F238E27FC236}">
                <a16:creationId xmlns:a16="http://schemas.microsoft.com/office/drawing/2014/main" id="{A77444AE-6DFF-405C-A60B-23B84433B887}"/>
              </a:ext>
            </a:extLst>
          </p:cNvPr>
          <p:cNvSpPr txBox="1"/>
          <p:nvPr/>
        </p:nvSpPr>
        <p:spPr>
          <a:xfrm>
            <a:off x="3835400" y="4738290"/>
            <a:ext cx="3492500" cy="923330"/>
          </a:xfrm>
          <a:prstGeom prst="rect">
            <a:avLst/>
          </a:prstGeom>
          <a:noFill/>
        </p:spPr>
        <p:txBody>
          <a:bodyPr wrap="square" rtlCol="0">
            <a:spAutoFit/>
          </a:bodyPr>
          <a:lstStyle/>
          <a:p>
            <a:r>
              <a:rPr lang="en-US" sz="5400" dirty="0"/>
              <a:t>Testing</a:t>
            </a:r>
          </a:p>
        </p:txBody>
      </p:sp>
      <p:sp>
        <p:nvSpPr>
          <p:cNvPr id="14" name="TextBox 13">
            <a:extLst>
              <a:ext uri="{FF2B5EF4-FFF2-40B4-BE49-F238E27FC236}">
                <a16:creationId xmlns:a16="http://schemas.microsoft.com/office/drawing/2014/main" id="{7F888860-95D4-4EE6-B966-8A6B0FFC4416}"/>
              </a:ext>
            </a:extLst>
          </p:cNvPr>
          <p:cNvSpPr txBox="1"/>
          <p:nvPr/>
        </p:nvSpPr>
        <p:spPr>
          <a:xfrm>
            <a:off x="4724400" y="5652690"/>
            <a:ext cx="5060950" cy="923330"/>
          </a:xfrm>
          <a:prstGeom prst="rect">
            <a:avLst/>
          </a:prstGeom>
          <a:noFill/>
        </p:spPr>
        <p:txBody>
          <a:bodyPr wrap="square" rtlCol="0">
            <a:spAutoFit/>
          </a:bodyPr>
          <a:lstStyle/>
          <a:p>
            <a:r>
              <a:rPr lang="en-US" sz="5400" dirty="0"/>
              <a:t>Advanced</a:t>
            </a:r>
          </a:p>
        </p:txBody>
      </p:sp>
      <p:sp>
        <p:nvSpPr>
          <p:cNvPr id="21" name="TextBox 20">
            <a:extLst>
              <a:ext uri="{FF2B5EF4-FFF2-40B4-BE49-F238E27FC236}">
                <a16:creationId xmlns:a16="http://schemas.microsoft.com/office/drawing/2014/main" id="{729C2F4A-605E-43BD-B937-2CCBE075EE35}"/>
              </a:ext>
            </a:extLst>
          </p:cNvPr>
          <p:cNvSpPr txBox="1"/>
          <p:nvPr/>
        </p:nvSpPr>
        <p:spPr>
          <a:xfrm rot="2414534">
            <a:off x="4197350" y="2095011"/>
            <a:ext cx="6858000" cy="1015663"/>
          </a:xfrm>
          <a:prstGeom prst="rect">
            <a:avLst/>
          </a:prstGeom>
          <a:noFill/>
        </p:spPr>
        <p:txBody>
          <a:bodyPr wrap="square" rtlCol="0">
            <a:spAutoFit/>
          </a:bodyPr>
          <a:lstStyle/>
          <a:p>
            <a:r>
              <a:rPr lang="en-US" sz="6000" dirty="0">
                <a:solidFill>
                  <a:schemeClr val="accent4"/>
                </a:solidFill>
                <a:latin typeface="Ubuntu" panose="020B0504030602030204" pitchFamily="34" charset="0"/>
              </a:rPr>
              <a:t>Covered Today</a:t>
            </a:r>
          </a:p>
        </p:txBody>
      </p:sp>
    </p:spTree>
    <p:extLst>
      <p:ext uri="{BB962C8B-B14F-4D97-AF65-F5344CB8AC3E}">
        <p14:creationId xmlns:p14="http://schemas.microsoft.com/office/powerpoint/2010/main" val="103025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B64E50-0FB7-4DE0-8C87-9CF1FF991F47}"/>
              </a:ext>
            </a:extLst>
          </p:cNvPr>
          <p:cNvSpPr txBox="1"/>
          <p:nvPr/>
        </p:nvSpPr>
        <p:spPr>
          <a:xfrm>
            <a:off x="411644" y="2151727"/>
            <a:ext cx="11686212" cy="2554545"/>
          </a:xfrm>
          <a:prstGeom prst="rect">
            <a:avLst/>
          </a:prstGeom>
          <a:noFill/>
        </p:spPr>
        <p:txBody>
          <a:bodyPr wrap="none" rtlCol="0">
            <a:spAutoFit/>
          </a:bodyPr>
          <a:lstStyle/>
          <a:p>
            <a:r>
              <a:rPr lang="en-US" sz="8000" dirty="0"/>
              <a:t>Postman started as </a:t>
            </a:r>
          </a:p>
          <a:p>
            <a:r>
              <a:rPr lang="en-US" sz="8000" dirty="0"/>
              <a:t>a Chrome Extension</a:t>
            </a:r>
          </a:p>
        </p:txBody>
      </p:sp>
      <p:cxnSp>
        <p:nvCxnSpPr>
          <p:cNvPr id="5" name="Straight Connector 4">
            <a:extLst>
              <a:ext uri="{FF2B5EF4-FFF2-40B4-BE49-F238E27FC236}">
                <a16:creationId xmlns:a16="http://schemas.microsoft.com/office/drawing/2014/main" id="{6E71A2B2-CF52-4454-8604-0694D8490663}"/>
              </a:ext>
            </a:extLst>
          </p:cNvPr>
          <p:cNvCxnSpPr/>
          <p:nvPr/>
        </p:nvCxnSpPr>
        <p:spPr>
          <a:xfrm>
            <a:off x="1379483" y="3980793"/>
            <a:ext cx="10596617" cy="78828"/>
          </a:xfrm>
          <a:prstGeom prst="line">
            <a:avLst/>
          </a:prstGeom>
          <a:ln w="762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5FE722-2801-446B-A859-393C3673EFEB}"/>
              </a:ext>
            </a:extLst>
          </p:cNvPr>
          <p:cNvSpPr txBox="1"/>
          <p:nvPr/>
        </p:nvSpPr>
        <p:spPr>
          <a:xfrm>
            <a:off x="2577664" y="4565248"/>
            <a:ext cx="5320862" cy="1323439"/>
          </a:xfrm>
          <a:prstGeom prst="rect">
            <a:avLst/>
          </a:prstGeom>
          <a:noFill/>
        </p:spPr>
        <p:txBody>
          <a:bodyPr wrap="square" rtlCol="0">
            <a:spAutoFit/>
          </a:bodyPr>
          <a:lstStyle/>
          <a:p>
            <a:r>
              <a:rPr lang="en-US" sz="8000" dirty="0">
                <a:solidFill>
                  <a:schemeClr val="accent6"/>
                </a:solidFill>
                <a:latin typeface="Bradley Hand ITC" panose="03070402050302030203" pitchFamily="66" charset="0"/>
              </a:rPr>
              <a:t>Side Project</a:t>
            </a:r>
          </a:p>
        </p:txBody>
      </p:sp>
    </p:spTree>
    <p:extLst>
      <p:ext uri="{BB962C8B-B14F-4D97-AF65-F5344CB8AC3E}">
        <p14:creationId xmlns:p14="http://schemas.microsoft.com/office/powerpoint/2010/main" val="386767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C54909B2-8A94-4234-988E-E1EC31313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9" y="444610"/>
            <a:ext cx="9005162" cy="6208437"/>
          </a:xfrm>
          <a:prstGeom prst="rect">
            <a:avLst/>
          </a:prstGeom>
        </p:spPr>
      </p:pic>
      <p:sp>
        <p:nvSpPr>
          <p:cNvPr id="6" name="TextBox 5">
            <a:extLst>
              <a:ext uri="{FF2B5EF4-FFF2-40B4-BE49-F238E27FC236}">
                <a16:creationId xmlns:a16="http://schemas.microsoft.com/office/drawing/2014/main" id="{9A459315-EC53-4A3A-ADE8-44CC935527AC}"/>
              </a:ext>
            </a:extLst>
          </p:cNvPr>
          <p:cNvSpPr txBox="1"/>
          <p:nvPr/>
        </p:nvSpPr>
        <p:spPr>
          <a:xfrm>
            <a:off x="9682215" y="1403406"/>
            <a:ext cx="2199289" cy="1446550"/>
          </a:xfrm>
          <a:prstGeom prst="rect">
            <a:avLst/>
          </a:prstGeom>
          <a:noFill/>
        </p:spPr>
        <p:txBody>
          <a:bodyPr wrap="square" rtlCol="0">
            <a:spAutoFit/>
          </a:bodyPr>
          <a:lstStyle/>
          <a:p>
            <a:r>
              <a:rPr lang="en-US" sz="4400" dirty="0"/>
              <a:t>Too bright!</a:t>
            </a:r>
          </a:p>
        </p:txBody>
      </p:sp>
    </p:spTree>
    <p:extLst>
      <p:ext uri="{BB962C8B-B14F-4D97-AF65-F5344CB8AC3E}">
        <p14:creationId xmlns:p14="http://schemas.microsoft.com/office/powerpoint/2010/main" val="2030277798"/>
      </p:ext>
    </p:extLst>
  </p:cSld>
  <p:clrMapOvr>
    <a:masterClrMapping/>
  </p:clrMapOvr>
</p:sld>
</file>

<file path=ppt/theme/theme1.xml><?xml version="1.0" encoding="utf-8"?>
<a:theme xmlns:a="http://schemas.openxmlformats.org/drawingml/2006/main" name="Office Theme">
  <a:themeElements>
    <a:clrScheme name="Postman Talk Colors">
      <a:dk1>
        <a:srgbClr val="005F6B"/>
      </a:dk1>
      <a:lt1>
        <a:sysClr val="window" lastClr="FFFFFF"/>
      </a:lt1>
      <a:dk2>
        <a:srgbClr val="343838"/>
      </a:dk2>
      <a:lt2>
        <a:srgbClr val="E5DEDB"/>
      </a:lt2>
      <a:accent1>
        <a:srgbClr val="005F6B"/>
      </a:accent1>
      <a:accent2>
        <a:srgbClr val="008C9E"/>
      </a:accent2>
      <a:accent3>
        <a:srgbClr val="00B4CC"/>
      </a:accent3>
      <a:accent4>
        <a:srgbClr val="00DFFC"/>
      </a:accent4>
      <a:accent5>
        <a:srgbClr val="E64823"/>
      </a:accent5>
      <a:accent6>
        <a:srgbClr val="EE7547"/>
      </a:accent6>
      <a:hlink>
        <a:srgbClr val="2998E3"/>
      </a:hlink>
      <a:folHlink>
        <a:srgbClr val="7F723D"/>
      </a:folHlink>
    </a:clrScheme>
    <a:fontScheme name="Custom 6">
      <a:majorFont>
        <a:latin typeface="Orbitron"/>
        <a:ea typeface=""/>
        <a:cs typeface=""/>
      </a:majorFont>
      <a:minorFont>
        <a:latin typeface="Orbitro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4739</TotalTime>
  <Words>4624</Words>
  <Application>Microsoft Office PowerPoint</Application>
  <PresentationFormat>Widescreen</PresentationFormat>
  <Paragraphs>353</Paragraphs>
  <Slides>52</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Bradley Hand ITC</vt:lpstr>
      <vt:lpstr>Calibri</vt:lpstr>
      <vt:lpstr>Courier Prime</vt:lpstr>
      <vt:lpstr>Harlow Solid Italic</vt:lpstr>
      <vt:lpstr>Merienda</vt:lpstr>
      <vt:lpstr>Orbitron</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Automate OAuth</vt:lpstr>
      <vt:lpstr>PowerPoint Presentation</vt:lpstr>
      <vt:lpstr>PowerPoint Presentation</vt:lpstr>
      <vt:lpstr>PowerPoint Presentation</vt:lpstr>
      <vt:lpstr>Loops</vt:lpstr>
      <vt:lpstr>When to not   use Postman</vt:lpstr>
      <vt:lpstr>When TO use Postman</vt:lpstr>
      <vt:lpstr>When to not   use Postman</vt:lpstr>
      <vt:lpstr>When to not   use Postman</vt:lpstr>
      <vt:lpstr>When to not   use Postman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Caleb</dc:creator>
  <cp:lastModifiedBy>Caleb</cp:lastModifiedBy>
  <cp:revision>112</cp:revision>
  <dcterms:created xsi:type="dcterms:W3CDTF">2021-06-28T16:35:59Z</dcterms:created>
  <dcterms:modified xsi:type="dcterms:W3CDTF">2021-07-02T18:59:11Z</dcterms:modified>
</cp:coreProperties>
</file>